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307" r:id="rId4"/>
    <p:sldId id="322" r:id="rId5"/>
    <p:sldId id="309" r:id="rId6"/>
    <p:sldId id="340" r:id="rId7"/>
    <p:sldId id="330" r:id="rId8"/>
    <p:sldId id="341" r:id="rId9"/>
    <p:sldId id="339" r:id="rId10"/>
    <p:sldId id="348" r:id="rId11"/>
    <p:sldId id="331" r:id="rId12"/>
    <p:sldId id="342" r:id="rId13"/>
    <p:sldId id="336" r:id="rId14"/>
    <p:sldId id="298" r:id="rId15"/>
    <p:sldId id="300" r:id="rId16"/>
    <p:sldId id="292" r:id="rId17"/>
    <p:sldId id="291" r:id="rId18"/>
    <p:sldId id="269" r:id="rId19"/>
    <p:sldId id="268" r:id="rId20"/>
    <p:sldId id="323" r:id="rId21"/>
    <p:sldId id="263" r:id="rId22"/>
    <p:sldId id="344" r:id="rId23"/>
    <p:sldId id="343" r:id="rId24"/>
    <p:sldId id="273" r:id="rId25"/>
    <p:sldId id="295" r:id="rId26"/>
    <p:sldId id="320" r:id="rId27"/>
    <p:sldId id="324" r:id="rId28"/>
    <p:sldId id="301" r:id="rId29"/>
    <p:sldId id="349" r:id="rId30"/>
    <p:sldId id="325" r:id="rId31"/>
    <p:sldId id="267" r:id="rId32"/>
    <p:sldId id="283" r:id="rId33"/>
    <p:sldId id="284" r:id="rId34"/>
    <p:sldId id="328" r:id="rId35"/>
    <p:sldId id="329" r:id="rId36"/>
    <p:sldId id="276" r:id="rId37"/>
    <p:sldId id="337" r:id="rId38"/>
    <p:sldId id="321" r:id="rId39"/>
    <p:sldId id="286" r:id="rId40"/>
    <p:sldId id="289" r:id="rId41"/>
    <p:sldId id="290" r:id="rId42"/>
    <p:sldId id="346" r:id="rId43"/>
    <p:sldId id="338" r:id="rId44"/>
    <p:sldId id="314" r:id="rId45"/>
    <p:sldId id="316" r:id="rId46"/>
    <p:sldId id="35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Pott" initials="S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0"/>
    <p:restoredTop sz="85142" autoAdjust="0"/>
  </p:normalViewPr>
  <p:slideViewPr>
    <p:cSldViewPr snapToGrid="0" snapToObjects="1">
      <p:cViewPr>
        <p:scale>
          <a:sx n="67" d="100"/>
          <a:sy n="67" d="100"/>
        </p:scale>
        <p:origin x="984" y="-1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A6CEB-35B7-204D-84D6-9E13DCD67750}" type="datetimeFigureOut">
              <a:rPr lang="en-US" smtClean="0"/>
              <a:t>4/6/2017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1C9ED-D1EC-2F4E-AB17-8C48267F7A28}" type="slidenum">
              <a:rPr lang="en-US" smtClean="0"/>
              <a:t>‹#›</a:t>
            </a:fld>
            <a:endParaRPr lang="en-US"/>
          </a:p>
        </p:txBody>
      </p:sp>
    </p:spTree>
    <p:extLst>
      <p:ext uri="{BB962C8B-B14F-4D97-AF65-F5344CB8AC3E}">
        <p14:creationId xmlns:p14="http://schemas.microsoft.com/office/powerpoint/2010/main" val="133419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locate histones in the genome</a:t>
            </a:r>
          </a:p>
          <a:p>
            <a:r>
              <a:rPr lang="en-US" dirty="0"/>
              <a:t>Epigenetic marks</a:t>
            </a:r>
          </a:p>
          <a:p>
            <a:r>
              <a:rPr lang="en-US" dirty="0"/>
              <a:t>Sequences of TF binding (Chip-</a:t>
            </a:r>
            <a:r>
              <a:rPr lang="en-US" dirty="0" err="1"/>
              <a:t>seq</a:t>
            </a:r>
            <a:r>
              <a:rPr lang="en-US" dirty="0"/>
              <a:t>)</a:t>
            </a:r>
          </a:p>
          <a:p>
            <a:r>
              <a:rPr lang="en-US" dirty="0" err="1"/>
              <a:t>RNAseq</a:t>
            </a:r>
            <a:endParaRPr lang="en-US" dirty="0"/>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2</a:t>
            </a:fld>
            <a:endParaRPr lang="en-US"/>
          </a:p>
        </p:txBody>
      </p:sp>
    </p:spTree>
    <p:extLst>
      <p:ext uri="{BB962C8B-B14F-4D97-AF65-F5344CB8AC3E}">
        <p14:creationId xmlns:p14="http://schemas.microsoft.com/office/powerpoint/2010/main" val="281929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prove direct or indirect binding</a:t>
            </a:r>
          </a:p>
        </p:txBody>
      </p:sp>
      <p:sp>
        <p:nvSpPr>
          <p:cNvPr id="4" name="Slide Number Placeholder 3"/>
          <p:cNvSpPr>
            <a:spLocks noGrp="1"/>
          </p:cNvSpPr>
          <p:nvPr>
            <p:ph type="sldNum" sz="quarter" idx="10"/>
          </p:nvPr>
        </p:nvSpPr>
        <p:spPr/>
        <p:txBody>
          <a:bodyPr/>
          <a:lstStyle/>
          <a:p>
            <a:fld id="{5ED1C9ED-D1EC-2F4E-AB17-8C48267F7A28}" type="slidenum">
              <a:rPr lang="en-US" smtClean="0"/>
              <a:t>15</a:t>
            </a:fld>
            <a:endParaRPr lang="en-US"/>
          </a:p>
        </p:txBody>
      </p:sp>
    </p:spTree>
    <p:extLst>
      <p:ext uri="{BB962C8B-B14F-4D97-AF65-F5344CB8AC3E}">
        <p14:creationId xmlns:p14="http://schemas.microsoft.com/office/powerpoint/2010/main" val="3915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**crosslink as soon as possible**</a:t>
            </a:r>
          </a:p>
          <a:p>
            <a:r>
              <a:rPr lang="en-US" dirty="0"/>
              <a:t>100-500 </a:t>
            </a:r>
            <a:r>
              <a:rPr lang="en-US" dirty="0" err="1"/>
              <a:t>bp</a:t>
            </a:r>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16</a:t>
            </a:fld>
            <a:endParaRPr lang="en-US"/>
          </a:p>
        </p:txBody>
      </p:sp>
    </p:spTree>
    <p:extLst>
      <p:ext uri="{BB962C8B-B14F-4D97-AF65-F5344CB8AC3E}">
        <p14:creationId xmlns:p14="http://schemas.microsoft.com/office/powerpoint/2010/main" val="322960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fragment size you want ex. the 200 </a:t>
            </a:r>
            <a:r>
              <a:rPr lang="en-US" dirty="0" err="1"/>
              <a:t>bp</a:t>
            </a:r>
            <a:endParaRPr lang="en-US" dirty="0"/>
          </a:p>
          <a:p>
            <a:r>
              <a:rPr lang="en-US" dirty="0"/>
              <a:t>Adapter dimer will use up resources needed to              amplify the DNA properly :. Wasting money and limiting reading ability</a:t>
            </a:r>
          </a:p>
        </p:txBody>
      </p:sp>
      <p:sp>
        <p:nvSpPr>
          <p:cNvPr id="4" name="Slide Number Placeholder 3"/>
          <p:cNvSpPr>
            <a:spLocks noGrp="1"/>
          </p:cNvSpPr>
          <p:nvPr>
            <p:ph type="sldNum" sz="quarter" idx="10"/>
          </p:nvPr>
        </p:nvSpPr>
        <p:spPr/>
        <p:txBody>
          <a:bodyPr/>
          <a:lstStyle/>
          <a:p>
            <a:fld id="{5ED1C9ED-D1EC-2F4E-AB17-8C48267F7A28}" type="slidenum">
              <a:rPr lang="en-US" smtClean="0"/>
              <a:t>17</a:t>
            </a:fld>
            <a:endParaRPr lang="en-US"/>
          </a:p>
        </p:txBody>
      </p:sp>
    </p:spTree>
    <p:extLst>
      <p:ext uri="{BB962C8B-B14F-4D97-AF65-F5344CB8AC3E}">
        <p14:creationId xmlns:p14="http://schemas.microsoft.com/office/powerpoint/2010/main" val="2104221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dirty="0" err="1"/>
              <a:t>definied</a:t>
            </a:r>
            <a:r>
              <a:rPr lang="en-US" dirty="0"/>
              <a:t> = strong and narrow peaks</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18</a:t>
            </a:fld>
            <a:endParaRPr lang="en-US"/>
          </a:p>
        </p:txBody>
      </p:sp>
    </p:spTree>
    <p:extLst>
      <p:ext uri="{BB962C8B-B14F-4D97-AF65-F5344CB8AC3E}">
        <p14:creationId xmlns:p14="http://schemas.microsoft.com/office/powerpoint/2010/main" val="1922175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882E0-4B82-2240-A0B3-FCE626EB13D0}" type="slidenum">
              <a:rPr lang="en-US" smtClean="0"/>
              <a:pPr/>
              <a:t>20</a:t>
            </a:fld>
            <a:endParaRPr lang="en-US"/>
          </a:p>
        </p:txBody>
      </p:sp>
    </p:spTree>
    <p:extLst>
      <p:ext uri="{BB962C8B-B14F-4D97-AF65-F5344CB8AC3E}">
        <p14:creationId xmlns:p14="http://schemas.microsoft.com/office/powerpoint/2010/main" val="3823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crosslinking tissues, cells will get exposed at different time points due to penetrance</a:t>
            </a:r>
          </a:p>
          <a:p>
            <a:r>
              <a:rPr lang="en-US" dirty="0"/>
              <a:t>Native-CHIP can work sometimes with TF and epigenetic modifications on the histones</a:t>
            </a:r>
          </a:p>
          <a:p>
            <a:endParaRPr lang="en-US" dirty="0"/>
          </a:p>
          <a:p>
            <a:r>
              <a:rPr lang="en-US" dirty="0" err="1"/>
              <a:t>Mnase</a:t>
            </a:r>
            <a:r>
              <a:rPr lang="en-US" dirty="0"/>
              <a:t> digestion can be used to break down the genome into single nucleosome units, biggest issue is the affinity and specificity of the antibody</a:t>
            </a:r>
          </a:p>
          <a:p>
            <a:r>
              <a:rPr lang="en-US" dirty="0"/>
              <a:t>To prove specificity, use multiple antibodies and show it is repeatable, and also have a negative control</a:t>
            </a:r>
          </a:p>
          <a:p>
            <a:endParaRPr lang="en-US" dirty="0"/>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21</a:t>
            </a:fld>
            <a:endParaRPr lang="en-US"/>
          </a:p>
        </p:txBody>
      </p:sp>
    </p:spTree>
    <p:extLst>
      <p:ext uri="{BB962C8B-B14F-4D97-AF65-F5344CB8AC3E}">
        <p14:creationId xmlns:p14="http://schemas.microsoft.com/office/powerpoint/2010/main" val="3069633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nuclease that digests free/unbound DNA</a:t>
            </a:r>
          </a:p>
        </p:txBody>
      </p:sp>
      <p:sp>
        <p:nvSpPr>
          <p:cNvPr id="4" name="Slide Number Placeholder 3"/>
          <p:cNvSpPr>
            <a:spLocks noGrp="1"/>
          </p:cNvSpPr>
          <p:nvPr>
            <p:ph type="sldNum" sz="quarter" idx="10"/>
          </p:nvPr>
        </p:nvSpPr>
        <p:spPr/>
        <p:txBody>
          <a:bodyPr/>
          <a:lstStyle/>
          <a:p>
            <a:fld id="{5ED1C9ED-D1EC-2F4E-AB17-8C48267F7A28}" type="slidenum">
              <a:rPr lang="en-US" smtClean="0"/>
              <a:t>22</a:t>
            </a:fld>
            <a:endParaRPr lang="en-US"/>
          </a:p>
        </p:txBody>
      </p:sp>
    </p:spTree>
    <p:extLst>
      <p:ext uri="{BB962C8B-B14F-4D97-AF65-F5344CB8AC3E}">
        <p14:creationId xmlns:p14="http://schemas.microsoft.com/office/powerpoint/2010/main" val="11093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for variation b/c you can combine samples past a certain point</a:t>
            </a:r>
          </a:p>
        </p:txBody>
      </p:sp>
      <p:sp>
        <p:nvSpPr>
          <p:cNvPr id="4" name="Slide Number Placeholder 3"/>
          <p:cNvSpPr>
            <a:spLocks noGrp="1"/>
          </p:cNvSpPr>
          <p:nvPr>
            <p:ph type="sldNum" sz="quarter" idx="10"/>
          </p:nvPr>
        </p:nvSpPr>
        <p:spPr/>
        <p:txBody>
          <a:bodyPr/>
          <a:lstStyle/>
          <a:p>
            <a:fld id="{5ED1C9ED-D1EC-2F4E-AB17-8C48267F7A28}" type="slidenum">
              <a:rPr lang="en-US" smtClean="0"/>
              <a:t>23</a:t>
            </a:fld>
            <a:endParaRPr lang="en-US"/>
          </a:p>
        </p:txBody>
      </p:sp>
    </p:spTree>
    <p:extLst>
      <p:ext uri="{BB962C8B-B14F-4D97-AF65-F5344CB8AC3E}">
        <p14:creationId xmlns:p14="http://schemas.microsoft.com/office/powerpoint/2010/main" val="1147822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Seq</a:t>
            </a:r>
            <a:r>
              <a:rPr lang="en-US" dirty="0"/>
              <a:t> is a “ratio” game, and even the entire genome shifts, then you won’t detect changes</a:t>
            </a:r>
          </a:p>
          <a:p>
            <a:r>
              <a:rPr lang="en-US" dirty="0"/>
              <a:t>Solution: spike-in samples</a:t>
            </a:r>
          </a:p>
        </p:txBody>
      </p:sp>
      <p:sp>
        <p:nvSpPr>
          <p:cNvPr id="4" name="Slide Number Placeholder 3"/>
          <p:cNvSpPr>
            <a:spLocks noGrp="1"/>
          </p:cNvSpPr>
          <p:nvPr>
            <p:ph type="sldNum" sz="quarter" idx="10"/>
          </p:nvPr>
        </p:nvSpPr>
        <p:spPr/>
        <p:txBody>
          <a:bodyPr/>
          <a:lstStyle/>
          <a:p>
            <a:fld id="{5ED1C9ED-D1EC-2F4E-AB17-8C48267F7A28}" type="slidenum">
              <a:rPr lang="en-US" smtClean="0"/>
              <a:t>24</a:t>
            </a:fld>
            <a:endParaRPr lang="en-US"/>
          </a:p>
        </p:txBody>
      </p:sp>
    </p:spTree>
    <p:extLst>
      <p:ext uri="{BB962C8B-B14F-4D97-AF65-F5344CB8AC3E}">
        <p14:creationId xmlns:p14="http://schemas.microsoft.com/office/powerpoint/2010/main" val="384449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it quantitative instead of ratio, use the spike-in which stands for a certain # of cells</a:t>
            </a:r>
          </a:p>
          <a:p>
            <a:endParaRPr lang="en-US" dirty="0"/>
          </a:p>
          <a:p>
            <a:r>
              <a:rPr lang="en-US" dirty="0"/>
              <a:t>******IMPROVEMENT ON THE CELL METHOD::USE TOTAL DNA INSTEAD OF CELL NUMBER TO NORMALIZE, THIS DOES NOT GET SCREWED UP BY ANUEPLOIDY</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25</a:t>
            </a:fld>
            <a:endParaRPr lang="en-US"/>
          </a:p>
        </p:txBody>
      </p:sp>
    </p:spTree>
    <p:extLst>
      <p:ext uri="{BB962C8B-B14F-4D97-AF65-F5344CB8AC3E}">
        <p14:creationId xmlns:p14="http://schemas.microsoft.com/office/powerpoint/2010/main" val="141574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of 200-1000 </a:t>
            </a:r>
            <a:r>
              <a:rPr lang="en-US" dirty="0" err="1"/>
              <a:t>bp</a:t>
            </a:r>
            <a:r>
              <a:rPr lang="en-US" dirty="0"/>
              <a:t> long</a:t>
            </a:r>
          </a:p>
          <a:p>
            <a:r>
              <a:rPr lang="en-US" dirty="0"/>
              <a:t>Attach adapters (on the image, these are the y-shaped)</a:t>
            </a:r>
          </a:p>
          <a:p>
            <a:r>
              <a:rPr lang="en-US" dirty="0"/>
              <a:t>The ends are not complementary, and this allows you to determine “read 1” or read 2 to distinguish As from s and have equal amounts of each in your population</a:t>
            </a:r>
          </a:p>
          <a:p>
            <a:endParaRPr lang="en-US" dirty="0"/>
          </a:p>
          <a:p>
            <a:r>
              <a:rPr lang="en-US" dirty="0"/>
              <a:t>Instead of annealing, you can use transposases</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3</a:t>
            </a:fld>
            <a:endParaRPr lang="en-US"/>
          </a:p>
        </p:txBody>
      </p:sp>
    </p:spTree>
    <p:extLst>
      <p:ext uri="{BB962C8B-B14F-4D97-AF65-F5344CB8AC3E}">
        <p14:creationId xmlns:p14="http://schemas.microsoft.com/office/powerpoint/2010/main" val="193101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C240571-E2D1-4B4A-BC3C-E02B0EA5F935}" type="slidenum">
              <a:rPr lang="en-US"/>
              <a:pPr eaLnBrk="1" hangingPunct="1"/>
              <a:t>27</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Fragments are long to be begin with = can’t sequence them </a:t>
            </a:r>
          </a:p>
          <a:p>
            <a:pPr eaLnBrk="1" hangingPunct="1"/>
            <a:r>
              <a:rPr lang="en-US" dirty="0"/>
              <a:t>MME1 cuts every 19 </a:t>
            </a:r>
            <a:r>
              <a:rPr lang="en-US" dirty="0" err="1"/>
              <a:t>bp</a:t>
            </a:r>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1556055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7C072D1-B7AB-5240-A0A6-48E8E357B92F}" type="slidenum">
              <a:rPr lang="en-US"/>
              <a:pPr eaLnBrk="1" hangingPunct="1"/>
              <a:t>30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35384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5733303-F292-754A-9623-CB6BAF0CB2EE}" type="slidenum">
              <a:rPr lang="en-US"/>
              <a:pPr eaLnBrk="1" hangingPunct="1"/>
              <a:t>32</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94815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F31781B-B47B-7F4A-ABB7-A0C3F1B91866}" type="slidenum">
              <a:rPr lang="en-US"/>
              <a:pPr eaLnBrk="1" hangingPunct="1"/>
              <a:t>33</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605735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60% </a:t>
            </a:r>
          </a:p>
          <a:p>
            <a:r>
              <a:rPr lang="en-US" dirty="0"/>
              <a:t>Can deplete mitochondrial reads</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36</a:t>
            </a:fld>
            <a:endParaRPr lang="en-US"/>
          </a:p>
        </p:txBody>
      </p:sp>
    </p:spTree>
    <p:extLst>
      <p:ext uri="{BB962C8B-B14F-4D97-AF65-F5344CB8AC3E}">
        <p14:creationId xmlns:p14="http://schemas.microsoft.com/office/powerpoint/2010/main" val="3657484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p:txBody>
      </p:sp>
      <p:sp>
        <p:nvSpPr>
          <p:cNvPr id="73731" name="Text Box 2"/>
          <p:cNvSpPr>
            <a:spLocks noGrp="1" noChangeArrowheads="1"/>
          </p:cNvSpPr>
          <p:nvPr>
            <p:ph type="body"/>
          </p:nvPr>
        </p:nvSpPr>
        <p:spPr>
          <a:xfrm>
            <a:off x="1046163" y="4352925"/>
            <a:ext cx="4770437" cy="3478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0" tIns="0" rIns="0" bIns="0"/>
          <a:lstStyle/>
          <a:p>
            <a:pPr marL="85725" indent="-85725" eaLnBrk="1">
              <a:lnSpc>
                <a:spcPct val="93000"/>
              </a:lnSpc>
              <a:spcBef>
                <a:spcPct val="0"/>
              </a:spcBef>
              <a:buSzPct val="45000"/>
              <a:buFont typeface="Wingdings" charset="0"/>
              <a:buNone/>
              <a:tabLst>
                <a:tab pos="723900" algn="l"/>
                <a:tab pos="1447800" algn="l"/>
                <a:tab pos="2171700" algn="l"/>
                <a:tab pos="2895600" algn="l"/>
                <a:tab pos="3619500" algn="l"/>
                <a:tab pos="4343400" algn="l"/>
                <a:tab pos="5067300" algn="l"/>
              </a:tabLst>
            </a:pPr>
            <a:r>
              <a:rPr lang="en-GB" dirty="0">
                <a:solidFill>
                  <a:srgbClr val="000000"/>
                </a:solidFill>
                <a:cs typeface="msgothic" charset="0"/>
              </a:rPr>
              <a:t>Higher peak = these areas are linked to creating the 3d structure</a:t>
            </a:r>
          </a:p>
        </p:txBody>
      </p:sp>
    </p:spTree>
    <p:extLst>
      <p:ext uri="{BB962C8B-B14F-4D97-AF65-F5344CB8AC3E}">
        <p14:creationId xmlns:p14="http://schemas.microsoft.com/office/powerpoint/2010/main" val="1754238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Text Box 1"/>
          <p:cNvSpPr txBox="1">
            <a:spLocks noChangeArrowheads="1"/>
          </p:cNvSpPr>
          <p:nvPr/>
        </p:nvSpPr>
        <p:spPr bwMode="auto">
          <a:xfrm>
            <a:off x="1400175" y="914400"/>
            <a:ext cx="4056063" cy="3135313"/>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p:txBody>
      </p:sp>
      <p:sp>
        <p:nvSpPr>
          <p:cNvPr id="74755" name="Text Box 2"/>
          <p:cNvSpPr>
            <a:spLocks noGrp="1" noChangeArrowheads="1"/>
          </p:cNvSpPr>
          <p:nvPr>
            <p:ph type="body"/>
          </p:nvPr>
        </p:nvSpPr>
        <p:spPr>
          <a:xfrm>
            <a:off x="1046163" y="4352925"/>
            <a:ext cx="4770437" cy="3478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0" tIns="0" rIns="0" bIns="0"/>
          <a:lstStyle/>
          <a:p>
            <a:pPr marL="85725" indent="-85725" eaLnBrk="1">
              <a:lnSpc>
                <a:spcPct val="93000"/>
              </a:lnSpc>
              <a:spcBef>
                <a:spcPct val="0"/>
              </a:spcBef>
              <a:buSzPct val="45000"/>
              <a:buFont typeface="Wingdings" charset="0"/>
              <a:buNone/>
              <a:tabLst>
                <a:tab pos="723900" algn="l"/>
                <a:tab pos="1447800" algn="l"/>
                <a:tab pos="2171700" algn="l"/>
                <a:tab pos="2895600" algn="l"/>
                <a:tab pos="3619500" algn="l"/>
                <a:tab pos="4343400" algn="l"/>
                <a:tab pos="5067300" algn="l"/>
              </a:tabLst>
            </a:pPr>
            <a:endParaRPr lang="en-GB">
              <a:solidFill>
                <a:srgbClr val="000000"/>
              </a:solidFill>
              <a:cs typeface="msgothic" charset="0"/>
            </a:endParaRPr>
          </a:p>
        </p:txBody>
      </p:sp>
    </p:spTree>
    <p:extLst>
      <p:ext uri="{BB962C8B-B14F-4D97-AF65-F5344CB8AC3E}">
        <p14:creationId xmlns:p14="http://schemas.microsoft.com/office/powerpoint/2010/main" val="570014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882E0-4B82-2240-A0B3-FCE626EB13D0}" type="slidenum">
              <a:rPr lang="en-US" smtClean="0"/>
              <a:pPr/>
              <a:t>41</a:t>
            </a:fld>
            <a:endParaRPr lang="en-US"/>
          </a:p>
        </p:txBody>
      </p:sp>
    </p:spTree>
    <p:extLst>
      <p:ext uri="{BB962C8B-B14F-4D97-AF65-F5344CB8AC3E}">
        <p14:creationId xmlns:p14="http://schemas.microsoft.com/office/powerpoint/2010/main" val="1883669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882E0-4B82-2240-A0B3-FCE626EB13D0}" type="slidenum">
              <a:rPr lang="en-US" smtClean="0"/>
              <a:pPr/>
              <a:t>44</a:t>
            </a:fld>
            <a:endParaRPr lang="en-US"/>
          </a:p>
        </p:txBody>
      </p:sp>
    </p:spTree>
    <p:extLst>
      <p:ext uri="{BB962C8B-B14F-4D97-AF65-F5344CB8AC3E}">
        <p14:creationId xmlns:p14="http://schemas.microsoft.com/office/powerpoint/2010/main" val="1975501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x-none">
                <a:latin typeface="Arial" charset="0"/>
                <a:ea typeface="msgothic" charset="-128"/>
                <a:cs typeface="msgothic" charset="-128"/>
              </a:rPr>
              <a:t>Methods to detect global DNA methylation. (A) Methylated DNA immunoprecipitation (MeDIP). DNA is sonicated and subsequently denatured. Single stranded DNA is incubated with antibodies against either methylated (5mC) or hydroxymethylated (5hmC) cytosines followed by IP. The IP fraction (enriched for either methylated DNA or hydroxymethylated DNA) can either be labeled and hybridized to whole-genome tiling arrays or analyzed using next generation sequencing (NGS). (B) Chromatin immunoprecipitation (ChIP) of methylated DNA. DNA and protein are cross-linked by formalin followed by sonication. DNA is incubated with antibodies or proteins that bind MBDs and precipitated. The enriched fraction can be analyzed by the same methods as for MeDIP. (C) The DNA is denatured and treated with sodium bisulfite. Unmethylated cytosine, ‘C’, is converted to uracil, ‘U’, while 5mC or 5hmC are unchanged. In the subsequent amplification, ‘U’ is amplified as thymine, ‘T’, while the unconverted 5mC or 5hmC are amplified as ‘C’. The amplification products are fragmented and hybridized to bead-based arrays or analyzed by NGS.</a:t>
            </a:r>
          </a:p>
        </p:txBody>
      </p:sp>
    </p:spTree>
    <p:extLst>
      <p:ext uri="{BB962C8B-B14F-4D97-AF65-F5344CB8AC3E}">
        <p14:creationId xmlns:p14="http://schemas.microsoft.com/office/powerpoint/2010/main" val="188843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the </a:t>
            </a:r>
            <a:r>
              <a:rPr lang="en-US" dirty="0" err="1"/>
              <a:t>oligos</a:t>
            </a:r>
            <a:r>
              <a:rPr lang="en-US" dirty="0"/>
              <a:t> to randomly integrate into the DNA</a:t>
            </a:r>
          </a:p>
          <a:p>
            <a:r>
              <a:rPr lang="en-US" dirty="0"/>
              <a:t>More of the </a:t>
            </a:r>
            <a:r>
              <a:rPr lang="en-US" dirty="0" err="1"/>
              <a:t>transposomes</a:t>
            </a:r>
            <a:r>
              <a:rPr lang="en-US" dirty="0"/>
              <a:t> = smaller pieces of DNA fragmented?</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4</a:t>
            </a:fld>
            <a:endParaRPr lang="en-US"/>
          </a:p>
        </p:txBody>
      </p:sp>
    </p:spTree>
    <p:extLst>
      <p:ext uri="{BB962C8B-B14F-4D97-AF65-F5344CB8AC3E}">
        <p14:creationId xmlns:p14="http://schemas.microsoft.com/office/powerpoint/2010/main" val="3402236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-&gt; U when NOT marked and then to a T</a:t>
            </a:r>
          </a:p>
          <a:p>
            <a:endParaRPr lang="en-US" dirty="0"/>
          </a:p>
          <a:p>
            <a:r>
              <a:rPr lang="en-US" dirty="0"/>
              <a:t>C stays the same = epigenetically marked with 5-mC or 5-hmC</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48</a:t>
            </a:fld>
            <a:endParaRPr lang="en-US"/>
          </a:p>
        </p:txBody>
      </p:sp>
    </p:spTree>
    <p:extLst>
      <p:ext uri="{BB962C8B-B14F-4D97-AF65-F5344CB8AC3E}">
        <p14:creationId xmlns:p14="http://schemas.microsoft.com/office/powerpoint/2010/main" val="141423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7D5FEAF-CE29-3547-B1D4-36F2898A5A22}" type="slidenum">
              <a:rPr lang="en-US"/>
              <a:pPr eaLnBrk="1" hangingPunct="1"/>
              <a:t>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619802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RNA is not mRNA but is ribosomal RNA (like 90%)</a:t>
            </a:r>
          </a:p>
          <a:p>
            <a:r>
              <a:rPr lang="en-US" dirty="0"/>
              <a:t>How to leave out </a:t>
            </a:r>
            <a:r>
              <a:rPr lang="en-US" dirty="0" err="1"/>
              <a:t>rRNA</a:t>
            </a:r>
            <a:r>
              <a:rPr lang="en-US" dirty="0"/>
              <a:t>?</a:t>
            </a:r>
          </a:p>
          <a:p>
            <a:endParaRPr lang="en-US" dirty="0"/>
          </a:p>
          <a:p>
            <a:r>
              <a:rPr lang="en-US" dirty="0"/>
              <a:t>Enrich for by capturing the mRNA with the </a:t>
            </a:r>
            <a:r>
              <a:rPr lang="en-US" dirty="0" err="1"/>
              <a:t>polyA</a:t>
            </a:r>
            <a:r>
              <a:rPr lang="en-US" dirty="0"/>
              <a:t> tail. </a:t>
            </a:r>
          </a:p>
          <a:p>
            <a:r>
              <a:rPr lang="en-US" dirty="0"/>
              <a:t>Alternatives: selectively degrade </a:t>
            </a:r>
            <a:r>
              <a:rPr lang="en-US" dirty="0" err="1"/>
              <a:t>rRNA</a:t>
            </a:r>
            <a:r>
              <a:rPr lang="en-US" dirty="0"/>
              <a:t>, have the sequence specific to the </a:t>
            </a:r>
            <a:r>
              <a:rPr lang="en-US" dirty="0" err="1"/>
              <a:t>polyA</a:t>
            </a:r>
            <a:r>
              <a:rPr lang="en-US" dirty="0"/>
              <a:t> tail (not ideal) b/c the polymerase will fall off of the strand</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8</a:t>
            </a:fld>
            <a:endParaRPr lang="en-US"/>
          </a:p>
        </p:txBody>
      </p:sp>
    </p:spTree>
    <p:extLst>
      <p:ext uri="{BB962C8B-B14F-4D97-AF65-F5344CB8AC3E}">
        <p14:creationId xmlns:p14="http://schemas.microsoft.com/office/powerpoint/2010/main" val="307381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only transcribes a certain portion b/c it won’t amplify sequences with uracil</a:t>
            </a:r>
          </a:p>
          <a:p>
            <a:r>
              <a:rPr lang="en-US" dirty="0"/>
              <a:t>Alternative: degrade the strand with uracil-DNA-glycosylase</a:t>
            </a:r>
          </a:p>
        </p:txBody>
      </p:sp>
      <p:sp>
        <p:nvSpPr>
          <p:cNvPr id="4" name="Slide Number Placeholder 3"/>
          <p:cNvSpPr>
            <a:spLocks noGrp="1"/>
          </p:cNvSpPr>
          <p:nvPr>
            <p:ph type="sldNum" sz="quarter" idx="10"/>
          </p:nvPr>
        </p:nvSpPr>
        <p:spPr/>
        <p:txBody>
          <a:bodyPr/>
          <a:lstStyle/>
          <a:p>
            <a:fld id="{5ED1C9ED-D1EC-2F4E-AB17-8C48267F7A28}" type="slidenum">
              <a:rPr lang="en-US" smtClean="0"/>
              <a:t>9</a:t>
            </a:fld>
            <a:endParaRPr lang="en-US"/>
          </a:p>
        </p:txBody>
      </p:sp>
    </p:spTree>
    <p:extLst>
      <p:ext uri="{BB962C8B-B14F-4D97-AF65-F5344CB8AC3E}">
        <p14:creationId xmlns:p14="http://schemas.microsoft.com/office/powerpoint/2010/main" val="160428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RIN score should be above 8</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11</a:t>
            </a:fld>
            <a:endParaRPr lang="en-US"/>
          </a:p>
        </p:txBody>
      </p:sp>
    </p:spTree>
    <p:extLst>
      <p:ext uri="{BB962C8B-B14F-4D97-AF65-F5344CB8AC3E}">
        <p14:creationId xmlns:p14="http://schemas.microsoft.com/office/powerpoint/2010/main" val="229021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of RNA isolation from tissues:</a:t>
            </a:r>
          </a:p>
          <a:p>
            <a:r>
              <a:rPr lang="en-US" dirty="0"/>
              <a:t>Tissue heterogeneity based on different cells in sample, tissue samples aren’t fresh,</a:t>
            </a:r>
          </a:p>
          <a:p>
            <a:r>
              <a:rPr lang="en-US" dirty="0"/>
              <a:t>Ex. lower RNA quality = lower reads and possibly less shearing = bias</a:t>
            </a:r>
          </a:p>
          <a:p>
            <a:endParaRPr lang="en-US" dirty="0"/>
          </a:p>
        </p:txBody>
      </p:sp>
      <p:sp>
        <p:nvSpPr>
          <p:cNvPr id="4" name="Slide Number Placeholder 3"/>
          <p:cNvSpPr>
            <a:spLocks noGrp="1"/>
          </p:cNvSpPr>
          <p:nvPr>
            <p:ph type="sldNum" sz="quarter" idx="10"/>
          </p:nvPr>
        </p:nvSpPr>
        <p:spPr/>
        <p:txBody>
          <a:bodyPr/>
          <a:lstStyle/>
          <a:p>
            <a:fld id="{5ED1C9ED-D1EC-2F4E-AB17-8C48267F7A28}" type="slidenum">
              <a:rPr lang="en-US" smtClean="0"/>
              <a:t>12</a:t>
            </a:fld>
            <a:endParaRPr lang="en-US"/>
          </a:p>
        </p:txBody>
      </p:sp>
    </p:spTree>
    <p:extLst>
      <p:ext uri="{BB962C8B-B14F-4D97-AF65-F5344CB8AC3E}">
        <p14:creationId xmlns:p14="http://schemas.microsoft.com/office/powerpoint/2010/main" val="378770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the typical ‘</a:t>
            </a:r>
            <a:r>
              <a:rPr lang="en-US" dirty="0" err="1"/>
              <a:t>epigenomic</a:t>
            </a:r>
            <a:r>
              <a:rPr lang="en-US" baseline="0" dirty="0"/>
              <a:t> opening slide’</a:t>
            </a:r>
          </a:p>
          <a:p>
            <a:endParaRPr lang="en-US" baseline="0" dirty="0"/>
          </a:p>
          <a:p>
            <a:r>
              <a:rPr lang="en-US" baseline="0" dirty="0"/>
              <a:t>-this is my interest:</a:t>
            </a:r>
          </a:p>
          <a:p>
            <a:endParaRPr lang="en-US" baseline="0" dirty="0"/>
          </a:p>
          <a:p>
            <a:r>
              <a:rPr lang="en-US" baseline="0" dirty="0"/>
              <a:t>- The human genome sequence led to an appreciation</a:t>
            </a:r>
            <a:endParaRPr lang="en-US" dirty="0"/>
          </a:p>
        </p:txBody>
      </p:sp>
      <p:sp>
        <p:nvSpPr>
          <p:cNvPr id="4" name="Slide Number Placeholder 3"/>
          <p:cNvSpPr>
            <a:spLocks noGrp="1"/>
          </p:cNvSpPr>
          <p:nvPr>
            <p:ph type="sldNum" sz="quarter" idx="10"/>
          </p:nvPr>
        </p:nvSpPr>
        <p:spPr/>
        <p:txBody>
          <a:bodyPr/>
          <a:lstStyle/>
          <a:p>
            <a:fld id="{54623A66-54D7-D346-ABDF-8F155DA6C638}" type="slidenum">
              <a:rPr lang="en-US" smtClean="0"/>
              <a:t>13</a:t>
            </a:fld>
            <a:endParaRPr lang="en-US"/>
          </a:p>
        </p:txBody>
      </p:sp>
    </p:spTree>
    <p:extLst>
      <p:ext uri="{BB962C8B-B14F-4D97-AF65-F5344CB8AC3E}">
        <p14:creationId xmlns:p14="http://schemas.microsoft.com/office/powerpoint/2010/main" val="677729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DA6BED-47D9-BE43-A135-B9780C3C3019}"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194548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DA6BED-47D9-BE43-A135-B9780C3C3019}"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2047973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DA6BED-47D9-BE43-A135-B9780C3C3019}"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41729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DA6BED-47D9-BE43-A135-B9780C3C3019}"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24715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A6BED-47D9-BE43-A135-B9780C3C3019}"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784561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DA6BED-47D9-BE43-A135-B9780C3C3019}" type="datetimeFigureOut">
              <a:rPr lang="en-US" smtClean="0"/>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58100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DA6BED-47D9-BE43-A135-B9780C3C3019}" type="datetimeFigureOut">
              <a:rPr lang="en-US" smtClean="0"/>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262134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DA6BED-47D9-BE43-A135-B9780C3C3019}" type="datetimeFigureOut">
              <a:rPr lang="en-US" smtClean="0"/>
              <a:t>4/6/2017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120484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A6BED-47D9-BE43-A135-B9780C3C3019}" type="datetimeFigureOut">
              <a:rPr lang="en-US" smtClean="0"/>
              <a:t>4/6/2017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1156102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A6BED-47D9-BE43-A135-B9780C3C3019}" type="datetimeFigureOut">
              <a:rPr lang="en-US" smtClean="0"/>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181032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A6BED-47D9-BE43-A135-B9780C3C3019}" type="datetimeFigureOut">
              <a:rPr lang="en-US" smtClean="0"/>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51FBE-870E-1A4F-B693-D103701561C2}" type="slidenum">
              <a:rPr lang="en-US" smtClean="0"/>
              <a:t>‹#›</a:t>
            </a:fld>
            <a:endParaRPr lang="en-US"/>
          </a:p>
        </p:txBody>
      </p:sp>
    </p:spTree>
    <p:extLst>
      <p:ext uri="{BB962C8B-B14F-4D97-AF65-F5344CB8AC3E}">
        <p14:creationId xmlns:p14="http://schemas.microsoft.com/office/powerpoint/2010/main" val="17739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A6BED-47D9-BE43-A135-B9780C3C3019}" type="datetimeFigureOut">
              <a:rPr lang="en-US" smtClean="0"/>
              <a:t>4/6/2017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51FBE-870E-1A4F-B693-D103701561C2}" type="slidenum">
              <a:rPr lang="en-US" smtClean="0"/>
              <a:t>‹#›</a:t>
            </a:fld>
            <a:endParaRPr lang="en-US"/>
          </a:p>
        </p:txBody>
      </p:sp>
    </p:spTree>
    <p:extLst>
      <p:ext uri="{BB962C8B-B14F-4D97-AF65-F5344CB8AC3E}">
        <p14:creationId xmlns:p14="http://schemas.microsoft.com/office/powerpoint/2010/main" val="2105434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tiff"/><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Helvetica Light" charset="0"/>
                <a:ea typeface="Helvetica Light" charset="0"/>
                <a:cs typeface="Helvetica Light" charset="0"/>
              </a:rPr>
              <a:t>Genomic protocols </a:t>
            </a:r>
          </a:p>
        </p:txBody>
      </p:sp>
      <p:sp>
        <p:nvSpPr>
          <p:cNvPr id="6" name="Text Box 6"/>
          <p:cNvSpPr txBox="1">
            <a:spLocks noChangeArrowheads="1"/>
          </p:cNvSpPr>
          <p:nvPr/>
        </p:nvSpPr>
        <p:spPr bwMode="auto">
          <a:xfrm>
            <a:off x="990600" y="1600200"/>
            <a:ext cx="3172663"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b="1" dirty="0">
                <a:latin typeface="Helvetica Light" charset="0"/>
                <a:ea typeface="Helvetica Light" charset="0"/>
                <a:cs typeface="Helvetica Light" charset="0"/>
              </a:rPr>
              <a:t>Course Director</a:t>
            </a:r>
          </a:p>
          <a:p>
            <a:pPr eaLnBrk="1" hangingPunct="1"/>
            <a:r>
              <a:rPr lang="en-US" sz="2000" dirty="0" err="1">
                <a:latin typeface="Helvetica Light" charset="0"/>
                <a:ea typeface="Helvetica Light" charset="0"/>
                <a:cs typeface="Helvetica Light" charset="0"/>
              </a:rPr>
              <a:t>Yoav</a:t>
            </a:r>
            <a:r>
              <a:rPr lang="en-US" sz="2000" dirty="0">
                <a:latin typeface="Helvetica Light" charset="0"/>
                <a:ea typeface="Helvetica Light" charset="0"/>
                <a:cs typeface="Helvetica Light" charset="0"/>
              </a:rPr>
              <a:t> Gilad</a:t>
            </a:r>
          </a:p>
          <a:p>
            <a:pPr eaLnBrk="1" hangingPunct="1"/>
            <a:endParaRPr lang="en-US" dirty="0">
              <a:latin typeface="Helvetica Light" charset="0"/>
              <a:ea typeface="Helvetica Light" charset="0"/>
              <a:cs typeface="Helvetica Light" charset="0"/>
            </a:endParaRPr>
          </a:p>
          <a:p>
            <a:pPr eaLnBrk="1" hangingPunct="1"/>
            <a:r>
              <a:rPr lang="en-US" dirty="0">
                <a:latin typeface="Helvetica Light" charset="0"/>
                <a:ea typeface="Helvetica Light" charset="0"/>
                <a:cs typeface="Helvetica Light" charset="0"/>
              </a:rPr>
              <a:t>Human Genetics department</a:t>
            </a:r>
          </a:p>
          <a:p>
            <a:pPr eaLnBrk="1" hangingPunct="1"/>
            <a:r>
              <a:rPr lang="en-US" dirty="0">
                <a:latin typeface="Helvetica Light" charset="0"/>
                <a:ea typeface="Helvetica Light" charset="0"/>
                <a:cs typeface="Helvetica Light" charset="0"/>
              </a:rPr>
              <a:t>CLSC room 325C</a:t>
            </a:r>
          </a:p>
          <a:p>
            <a:pPr eaLnBrk="1" hangingPunct="1"/>
            <a:r>
              <a:rPr lang="en-US" dirty="0">
                <a:latin typeface="Helvetica Light" charset="0"/>
                <a:ea typeface="Helvetica Light" charset="0"/>
                <a:cs typeface="Helvetica Light" charset="0"/>
              </a:rPr>
              <a:t>Phone: 773-702-8507</a:t>
            </a:r>
          </a:p>
          <a:p>
            <a:pPr eaLnBrk="1" hangingPunct="1"/>
            <a:r>
              <a:rPr lang="en-US" dirty="0">
                <a:latin typeface="Helvetica Light" charset="0"/>
                <a:ea typeface="Helvetica Light" charset="0"/>
                <a:cs typeface="Helvetica Light" charset="0"/>
              </a:rPr>
              <a:t>Email: </a:t>
            </a:r>
            <a:r>
              <a:rPr lang="en-US" dirty="0" err="1">
                <a:latin typeface="Helvetica Light" charset="0"/>
                <a:ea typeface="Helvetica Light" charset="0"/>
                <a:cs typeface="Helvetica Light" charset="0"/>
              </a:rPr>
              <a:t>gilad@uchicago.edu</a:t>
            </a:r>
            <a:endParaRPr lang="en-US" dirty="0">
              <a:latin typeface="Helvetica Light" charset="0"/>
              <a:ea typeface="Helvetica Light" charset="0"/>
              <a:cs typeface="Helvetica Light" charset="0"/>
            </a:endParaRPr>
          </a:p>
          <a:p>
            <a:pPr eaLnBrk="1" hangingPunct="1"/>
            <a:endParaRPr lang="en-US" dirty="0">
              <a:latin typeface="Helvetica Light" charset="0"/>
              <a:ea typeface="Helvetica Light" charset="0"/>
              <a:cs typeface="Helvetica Light" charset="0"/>
            </a:endParaRPr>
          </a:p>
          <a:p>
            <a:pPr eaLnBrk="1" hangingPunct="1"/>
            <a:endParaRPr lang="en-US" dirty="0">
              <a:latin typeface="Helvetica Light" charset="0"/>
              <a:ea typeface="Helvetica Light" charset="0"/>
              <a:cs typeface="Helvetica Light" charset="0"/>
            </a:endParaRPr>
          </a:p>
          <a:p>
            <a:pPr eaLnBrk="1" hangingPunct="1"/>
            <a:endParaRPr lang="en-US" dirty="0">
              <a:latin typeface="Helvetica Light" charset="0"/>
              <a:ea typeface="Helvetica Light" charset="0"/>
              <a:cs typeface="Helvetica Light" charset="0"/>
            </a:endParaRPr>
          </a:p>
        </p:txBody>
      </p:sp>
      <p:sp>
        <p:nvSpPr>
          <p:cNvPr id="7" name="Rectangle 7"/>
          <p:cNvSpPr>
            <a:spLocks noChangeArrowheads="1"/>
          </p:cNvSpPr>
          <p:nvPr/>
        </p:nvSpPr>
        <p:spPr bwMode="auto">
          <a:xfrm>
            <a:off x="990600" y="4190891"/>
            <a:ext cx="41905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b="1" dirty="0">
                <a:latin typeface="Helvetica Light" charset="0"/>
                <a:ea typeface="Helvetica Light" charset="0"/>
                <a:cs typeface="Helvetica Light" charset="0"/>
              </a:rPr>
              <a:t>Teaching Assistant</a:t>
            </a:r>
          </a:p>
          <a:p>
            <a:r>
              <a:rPr lang="en-US" dirty="0">
                <a:latin typeface="Helvetica Light" charset="0"/>
                <a:ea typeface="Helvetica Light" charset="0"/>
                <a:cs typeface="Helvetica Light" charset="0"/>
              </a:rPr>
              <a:t>Katie Rhodes: </a:t>
            </a:r>
            <a:r>
              <a:rPr lang="en-US" dirty="0" err="1">
                <a:latin typeface="Helvetica Light" charset="0"/>
                <a:ea typeface="Helvetica Light" charset="0"/>
                <a:cs typeface="Helvetica Light" charset="0"/>
              </a:rPr>
              <a:t>klrhodes@uchicago.edu</a:t>
            </a:r>
            <a:endParaRPr lang="en-US" dirty="0">
              <a:latin typeface="Helvetica Light" charset="0"/>
              <a:ea typeface="Helvetica Light" charset="0"/>
              <a:cs typeface="Helvetica Light" charset="0"/>
            </a:endParaRPr>
          </a:p>
        </p:txBody>
      </p:sp>
      <p:sp>
        <p:nvSpPr>
          <p:cNvPr id="8" name="Rectangle 7"/>
          <p:cNvSpPr>
            <a:spLocks noChangeArrowheads="1"/>
          </p:cNvSpPr>
          <p:nvPr/>
        </p:nvSpPr>
        <p:spPr bwMode="auto">
          <a:xfrm>
            <a:off x="990600" y="5195779"/>
            <a:ext cx="39212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b="1" dirty="0">
                <a:latin typeface="Helvetica Light" charset="0"/>
                <a:ea typeface="Helvetica Light" charset="0"/>
                <a:cs typeface="Helvetica Light" charset="0"/>
              </a:rPr>
              <a:t>Lecturer</a:t>
            </a:r>
          </a:p>
          <a:p>
            <a:r>
              <a:rPr lang="en-US" dirty="0">
                <a:latin typeface="Helvetica Light" charset="0"/>
                <a:ea typeface="Helvetica Light" charset="0"/>
                <a:cs typeface="Helvetica Light" charset="0"/>
              </a:rPr>
              <a:t>Sebastian Pott: </a:t>
            </a:r>
            <a:r>
              <a:rPr lang="en-US" dirty="0" err="1">
                <a:latin typeface="Helvetica Light" charset="0"/>
                <a:ea typeface="Helvetica Light" charset="0"/>
                <a:cs typeface="Helvetica Light" charset="0"/>
              </a:rPr>
              <a:t>spott@uchicago.edu</a:t>
            </a:r>
            <a:endParaRPr lang="en-US"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887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What you want to detect will determine which protocols to use</a:t>
            </a:r>
          </a:p>
        </p:txBody>
      </p:sp>
      <p:sp>
        <p:nvSpPr>
          <p:cNvPr id="3" name="Content Placeholder 2"/>
          <p:cNvSpPr>
            <a:spLocks noGrp="1"/>
          </p:cNvSpPr>
          <p:nvPr>
            <p:ph idx="1"/>
          </p:nvPr>
        </p:nvSpPr>
        <p:spPr/>
        <p:txBody>
          <a:bodyPr/>
          <a:lstStyle/>
          <a:p>
            <a:r>
              <a:rPr lang="en-US" dirty="0"/>
              <a:t>mRNAs</a:t>
            </a:r>
          </a:p>
          <a:p>
            <a:r>
              <a:rPr lang="en-US" dirty="0"/>
              <a:t>All RNAs</a:t>
            </a:r>
          </a:p>
          <a:p>
            <a:r>
              <a:rPr lang="en-US" dirty="0"/>
              <a:t>Small RNAs</a:t>
            </a:r>
          </a:p>
          <a:p>
            <a:endParaRPr lang="en-US" dirty="0"/>
          </a:p>
          <a:p>
            <a:r>
              <a:rPr lang="en-US" dirty="0"/>
              <a:t>Alternative protocols?</a:t>
            </a:r>
          </a:p>
        </p:txBody>
      </p:sp>
    </p:spTree>
    <p:extLst>
      <p:ext uri="{BB962C8B-B14F-4D97-AF65-F5344CB8AC3E}">
        <p14:creationId xmlns:p14="http://schemas.microsoft.com/office/powerpoint/2010/main" val="73483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Challenges working with RNA</a:t>
            </a:r>
          </a:p>
        </p:txBody>
      </p:sp>
      <p:sp>
        <p:nvSpPr>
          <p:cNvPr id="3" name="Content Placeholder 2"/>
          <p:cNvSpPr>
            <a:spLocks noGrp="1"/>
          </p:cNvSpPr>
          <p:nvPr>
            <p:ph idx="1"/>
          </p:nvPr>
        </p:nvSpPr>
        <p:spPr>
          <a:xfrm>
            <a:off x="838200" y="1825625"/>
            <a:ext cx="6853224" cy="4351338"/>
          </a:xfrm>
        </p:spPr>
        <p:txBody>
          <a:bodyPr/>
          <a:lstStyle/>
          <a:p>
            <a:r>
              <a:rPr lang="en-US" dirty="0"/>
              <a:t>RNA is much less stable than DNA</a:t>
            </a:r>
          </a:p>
          <a:p>
            <a:r>
              <a:rPr lang="en-US" dirty="0"/>
              <a:t>RNases are present in cells and environment</a:t>
            </a:r>
          </a:p>
          <a:p>
            <a:r>
              <a:rPr lang="en-US" dirty="0"/>
              <a:t>Important to Assess RNA quality before library prep</a:t>
            </a:r>
          </a:p>
        </p:txBody>
      </p:sp>
      <p:pic>
        <p:nvPicPr>
          <p:cNvPr id="4" name="Picture 2" descr="http://rnaseq.uoregon.edu/img/fig-degraded-rna.jpg"/>
          <p:cNvPicPr>
            <a:picLocks noChangeAspect="1" noChangeArrowheads="1"/>
          </p:cNvPicPr>
          <p:nvPr/>
        </p:nvPicPr>
        <p:blipFill rotWithShape="1">
          <a:blip r:embed="rId3">
            <a:extLst>
              <a:ext uri="{28A0092B-C50C-407E-A947-70E740481C1C}">
                <a14:useLocalDpi xmlns:a14="http://schemas.microsoft.com/office/drawing/2010/main" val="0"/>
              </a:ext>
            </a:extLst>
          </a:blip>
          <a:srcRect r="76385"/>
          <a:stretch/>
        </p:blipFill>
        <p:spPr bwMode="auto">
          <a:xfrm>
            <a:off x="3125925" y="3516922"/>
            <a:ext cx="2008783" cy="27949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691424" y="1144587"/>
            <a:ext cx="3268481" cy="5167312"/>
          </a:xfrm>
          <a:prstGeom prst="rect">
            <a:avLst/>
          </a:prstGeom>
        </p:spPr>
      </p:pic>
      <p:sp>
        <p:nvSpPr>
          <p:cNvPr id="6" name="TextBox 5"/>
          <p:cNvSpPr txBox="1"/>
          <p:nvPr/>
        </p:nvSpPr>
        <p:spPr>
          <a:xfrm>
            <a:off x="9752143" y="6262170"/>
            <a:ext cx="2180340" cy="369332"/>
          </a:xfrm>
          <a:prstGeom prst="rect">
            <a:avLst/>
          </a:prstGeom>
          <a:noFill/>
        </p:spPr>
        <p:txBody>
          <a:bodyPr wrap="none" rtlCol="0">
            <a:spAutoFit/>
          </a:bodyPr>
          <a:lstStyle/>
          <a:p>
            <a:r>
              <a:rPr lang="en-US" dirty="0"/>
              <a:t>Schroeder et al. 2006</a:t>
            </a:r>
          </a:p>
        </p:txBody>
      </p:sp>
    </p:spTree>
    <p:extLst>
      <p:ext uri="{BB962C8B-B14F-4D97-AF65-F5344CB8AC3E}">
        <p14:creationId xmlns:p14="http://schemas.microsoft.com/office/powerpoint/2010/main" val="166920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What can affect the outcome of RNA-</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experiments?</a:t>
            </a:r>
          </a:p>
        </p:txBody>
      </p:sp>
      <p:sp>
        <p:nvSpPr>
          <p:cNvPr id="3" name="Content Placeholder 2"/>
          <p:cNvSpPr>
            <a:spLocks noGrp="1"/>
          </p:cNvSpPr>
          <p:nvPr>
            <p:ph idx="1"/>
          </p:nvPr>
        </p:nvSpPr>
        <p:spPr/>
        <p:txBody>
          <a:bodyPr/>
          <a:lstStyle/>
          <a:p>
            <a:r>
              <a:rPr lang="en-US" dirty="0">
                <a:latin typeface="Helvetica Light" charset="0"/>
                <a:ea typeface="Helvetica Light" charset="0"/>
                <a:cs typeface="Helvetica Light" charset="0"/>
              </a:rPr>
              <a:t>Tissue sample vs. cell lines</a:t>
            </a:r>
          </a:p>
          <a:p>
            <a:r>
              <a:rPr lang="en-US" dirty="0">
                <a:latin typeface="Helvetica Light" charset="0"/>
                <a:ea typeface="Helvetica Light" charset="0"/>
                <a:cs typeface="Helvetica Light" charset="0"/>
              </a:rPr>
              <a:t>Collection of samples from tissues (specific regions)</a:t>
            </a:r>
          </a:p>
          <a:p>
            <a:r>
              <a:rPr lang="en-US" dirty="0">
                <a:latin typeface="Helvetica Light" charset="0"/>
                <a:ea typeface="Helvetica Light" charset="0"/>
                <a:cs typeface="Helvetica Light" charset="0"/>
              </a:rPr>
              <a:t>Tissue composition (e.g. cancer vs normal or inflamed vs healthy)</a:t>
            </a:r>
          </a:p>
          <a:p>
            <a:r>
              <a:rPr lang="en-US" dirty="0">
                <a:latin typeface="Helvetica Light" charset="0"/>
                <a:ea typeface="Helvetica Light" charset="0"/>
                <a:cs typeface="Helvetica Light" charset="0"/>
              </a:rPr>
              <a:t>Differences in library preparation</a:t>
            </a:r>
          </a:p>
          <a:p>
            <a:r>
              <a:rPr lang="en-US" dirty="0">
                <a:latin typeface="Helvetica Light" charset="0"/>
                <a:ea typeface="Helvetica Light" charset="0"/>
                <a:cs typeface="Helvetica Light" charset="0"/>
              </a:rPr>
              <a:t>Fragment lengths</a:t>
            </a:r>
          </a:p>
        </p:txBody>
      </p:sp>
    </p:spTree>
    <p:extLst>
      <p:ext uri="{BB962C8B-B14F-4D97-AF65-F5344CB8AC3E}">
        <p14:creationId xmlns:p14="http://schemas.microsoft.com/office/powerpoint/2010/main" val="202995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How and when is the regulatory information encoded in the genome utilized?</a:t>
            </a:r>
          </a:p>
        </p:txBody>
      </p:sp>
      <p:sp>
        <p:nvSpPr>
          <p:cNvPr id="4" name="Rectangle 3"/>
          <p:cNvSpPr/>
          <p:nvPr/>
        </p:nvSpPr>
        <p:spPr>
          <a:xfrm>
            <a:off x="1653988" y="2581835"/>
            <a:ext cx="645459" cy="403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74650" y="6462367"/>
            <a:ext cx="2204450" cy="307777"/>
          </a:xfrm>
          <a:prstGeom prst="rect">
            <a:avLst/>
          </a:prstGeom>
          <a:noFill/>
        </p:spPr>
        <p:txBody>
          <a:bodyPr wrap="none" rtlCol="0">
            <a:spAutoFit/>
          </a:bodyPr>
          <a:lstStyle/>
          <a:p>
            <a:r>
              <a:rPr lang="en-US" sz="1400" dirty="0">
                <a:latin typeface="Helvetica" charset="0"/>
                <a:ea typeface="Helvetica" charset="0"/>
                <a:cs typeface="Helvetica" charset="0"/>
              </a:rPr>
              <a:t>from NHGRI </a:t>
            </a:r>
            <a:r>
              <a:rPr lang="en-US" sz="1400" dirty="0" err="1">
                <a:latin typeface="Helvetica" charset="0"/>
                <a:ea typeface="Helvetica" charset="0"/>
                <a:cs typeface="Helvetica" charset="0"/>
              </a:rPr>
              <a:t>genome.gov</a:t>
            </a:r>
            <a:endParaRPr lang="en-US" sz="1400" dirty="0">
              <a:latin typeface="Helvetica" charset="0"/>
              <a:ea typeface="Helvetica" charset="0"/>
              <a:cs typeface="Helvetica" charset="0"/>
            </a:endParaRPr>
          </a:p>
        </p:txBody>
      </p:sp>
      <p:grpSp>
        <p:nvGrpSpPr>
          <p:cNvPr id="3" name="Group 2"/>
          <p:cNvGrpSpPr/>
          <p:nvPr/>
        </p:nvGrpSpPr>
        <p:grpSpPr>
          <a:xfrm>
            <a:off x="3270157" y="1613744"/>
            <a:ext cx="4636008" cy="4925568"/>
            <a:chOff x="3270157" y="1613744"/>
            <a:chExt cx="4636008" cy="4925568"/>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157" y="1613744"/>
              <a:ext cx="4636008" cy="4925568"/>
            </a:xfrm>
            <a:prstGeom prst="rect">
              <a:avLst/>
            </a:prstGeom>
          </p:spPr>
        </p:pic>
        <p:sp>
          <p:nvSpPr>
            <p:cNvPr id="5" name="Rectangle 4"/>
            <p:cNvSpPr/>
            <p:nvPr/>
          </p:nvSpPr>
          <p:spPr>
            <a:xfrm>
              <a:off x="6890488" y="1767635"/>
              <a:ext cx="1015677" cy="433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225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Which regions are occupied by regulatory factors?</a:t>
            </a:r>
          </a:p>
        </p:txBody>
      </p:sp>
      <p:pic>
        <p:nvPicPr>
          <p:cNvPr id="5" name="Picture 4"/>
          <p:cNvPicPr>
            <a:picLocks noChangeAspect="1"/>
          </p:cNvPicPr>
          <p:nvPr/>
        </p:nvPicPr>
        <p:blipFill>
          <a:blip r:embed="rId2"/>
          <a:stretch>
            <a:fillRect/>
          </a:stretch>
        </p:blipFill>
        <p:spPr>
          <a:xfrm>
            <a:off x="643683" y="2649963"/>
            <a:ext cx="10710117" cy="3163298"/>
          </a:xfrm>
          <a:prstGeom prst="rect">
            <a:avLst/>
          </a:prstGeom>
        </p:spPr>
      </p:pic>
      <p:sp>
        <p:nvSpPr>
          <p:cNvPr id="7" name="TextBox 6"/>
          <p:cNvSpPr txBox="1"/>
          <p:nvPr/>
        </p:nvSpPr>
        <p:spPr>
          <a:xfrm>
            <a:off x="8940800" y="6380651"/>
            <a:ext cx="3167406" cy="369332"/>
          </a:xfrm>
          <a:prstGeom prst="rect">
            <a:avLst/>
          </a:prstGeom>
          <a:noFill/>
        </p:spPr>
        <p:txBody>
          <a:bodyPr wrap="none" rtlCol="0">
            <a:spAutoFit/>
          </a:bodyPr>
          <a:lstStyle/>
          <a:p>
            <a:r>
              <a:rPr lang="en-US" dirty="0" err="1"/>
              <a:t>Shlyueva</a:t>
            </a:r>
            <a:r>
              <a:rPr lang="en-US" dirty="0"/>
              <a:t> et al. </a:t>
            </a:r>
            <a:r>
              <a:rPr lang="is-IS" dirty="0"/>
              <a:t>PMID: 24614317</a:t>
            </a:r>
            <a:endParaRPr lang="en-US" dirty="0"/>
          </a:p>
        </p:txBody>
      </p:sp>
    </p:spTree>
    <p:extLst>
      <p:ext uri="{BB962C8B-B14F-4D97-AF65-F5344CB8AC3E}">
        <p14:creationId xmlns:p14="http://schemas.microsoft.com/office/powerpoint/2010/main" val="5239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Helvetica Light" charset="0"/>
                <a:ea typeface="Helvetica Light" charset="0"/>
                <a:cs typeface="Helvetica Light" charset="0"/>
              </a:rPr>
              <a:t>ChIP-seq</a:t>
            </a:r>
            <a:r>
              <a:rPr lang="en-US" sz="3600" dirty="0">
                <a:latin typeface="Helvetica Light" charset="0"/>
                <a:ea typeface="Helvetica Light" charset="0"/>
                <a:cs typeface="Helvetica Light" charset="0"/>
              </a:rPr>
              <a:t> identifies DNA-protein interactions</a:t>
            </a:r>
          </a:p>
        </p:txBody>
      </p:sp>
      <p:sp>
        <p:nvSpPr>
          <p:cNvPr id="3" name="TextBox 2"/>
          <p:cNvSpPr txBox="1"/>
          <p:nvPr/>
        </p:nvSpPr>
        <p:spPr>
          <a:xfrm>
            <a:off x="8940800" y="6380651"/>
            <a:ext cx="3167406" cy="369332"/>
          </a:xfrm>
          <a:prstGeom prst="rect">
            <a:avLst/>
          </a:prstGeom>
          <a:noFill/>
        </p:spPr>
        <p:txBody>
          <a:bodyPr wrap="none" rtlCol="0">
            <a:spAutoFit/>
          </a:bodyPr>
          <a:lstStyle/>
          <a:p>
            <a:r>
              <a:rPr lang="en-US" dirty="0" err="1"/>
              <a:t>Shlyueva</a:t>
            </a:r>
            <a:r>
              <a:rPr lang="en-US" dirty="0"/>
              <a:t> et al. </a:t>
            </a:r>
            <a:r>
              <a:rPr lang="is-IS" dirty="0"/>
              <a:t>PMID: 24614317</a:t>
            </a:r>
            <a:endParaRPr lang="en-US" dirty="0"/>
          </a:p>
        </p:txBody>
      </p:sp>
      <p:pic>
        <p:nvPicPr>
          <p:cNvPr id="5" name="Picture 4"/>
          <p:cNvPicPr>
            <a:picLocks noChangeAspect="1"/>
          </p:cNvPicPr>
          <p:nvPr/>
        </p:nvPicPr>
        <p:blipFill rotWithShape="1">
          <a:blip r:embed="rId3"/>
          <a:srcRect r="69130"/>
          <a:stretch/>
        </p:blipFill>
        <p:spPr>
          <a:xfrm>
            <a:off x="1762539" y="2853759"/>
            <a:ext cx="3763618" cy="2867405"/>
          </a:xfrm>
          <a:prstGeom prst="rect">
            <a:avLst/>
          </a:prstGeom>
        </p:spPr>
      </p:pic>
      <p:pic>
        <p:nvPicPr>
          <p:cNvPr id="6" name="Picture 5"/>
          <p:cNvPicPr>
            <a:picLocks noChangeAspect="1"/>
          </p:cNvPicPr>
          <p:nvPr/>
        </p:nvPicPr>
        <p:blipFill rotWithShape="1">
          <a:blip r:embed="rId3"/>
          <a:srcRect l="73133"/>
          <a:stretch/>
        </p:blipFill>
        <p:spPr>
          <a:xfrm>
            <a:off x="6062733" y="2853759"/>
            <a:ext cx="3275632" cy="2867405"/>
          </a:xfrm>
          <a:prstGeom prst="rect">
            <a:avLst/>
          </a:prstGeom>
        </p:spPr>
      </p:pic>
    </p:spTree>
    <p:extLst>
      <p:ext uri="{BB962C8B-B14F-4D97-AF65-F5344CB8AC3E}">
        <p14:creationId xmlns:p14="http://schemas.microsoft.com/office/powerpoint/2010/main" val="401530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Helvetica Light" charset="0"/>
                <a:ea typeface="Helvetica Light" charset="0"/>
                <a:cs typeface="Helvetica Light" charset="0"/>
              </a:rPr>
              <a:t>ChIP-seq</a:t>
            </a:r>
            <a:r>
              <a:rPr lang="en-US" sz="3600" dirty="0">
                <a:latin typeface="Helvetica Light" charset="0"/>
                <a:ea typeface="Helvetica Light" charset="0"/>
                <a:cs typeface="Helvetica Light" charset="0"/>
              </a:rPr>
              <a:t> workflow</a:t>
            </a:r>
          </a:p>
        </p:txBody>
      </p:sp>
      <p:grpSp>
        <p:nvGrpSpPr>
          <p:cNvPr id="3" name="Group 2"/>
          <p:cNvGrpSpPr/>
          <p:nvPr/>
        </p:nvGrpSpPr>
        <p:grpSpPr>
          <a:xfrm>
            <a:off x="2968283" y="1690688"/>
            <a:ext cx="5738566" cy="4893104"/>
            <a:chOff x="2326370" y="1402080"/>
            <a:chExt cx="6234573" cy="5318760"/>
          </a:xfrm>
        </p:grpSpPr>
        <p:pic>
          <p:nvPicPr>
            <p:cNvPr id="4" name="Picture 3"/>
            <p:cNvPicPr>
              <a:picLocks noChangeAspect="1"/>
            </p:cNvPicPr>
            <p:nvPr/>
          </p:nvPicPr>
          <p:blipFill>
            <a:blip r:embed="rId3"/>
            <a:stretch>
              <a:fillRect/>
            </a:stretch>
          </p:blipFill>
          <p:spPr>
            <a:xfrm>
              <a:off x="2326370" y="1402080"/>
              <a:ext cx="6234573" cy="5318760"/>
            </a:xfrm>
            <a:prstGeom prst="rect">
              <a:avLst/>
            </a:prstGeom>
          </p:spPr>
        </p:pic>
        <p:sp>
          <p:nvSpPr>
            <p:cNvPr id="6" name="TextBox 5"/>
            <p:cNvSpPr txBox="1"/>
            <p:nvPr/>
          </p:nvSpPr>
          <p:spPr>
            <a:xfrm>
              <a:off x="6979920" y="2160508"/>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1</a:t>
              </a:r>
            </a:p>
          </p:txBody>
        </p:sp>
        <p:sp>
          <p:nvSpPr>
            <p:cNvPr id="7" name="TextBox 6"/>
            <p:cNvSpPr txBox="1"/>
            <p:nvPr/>
          </p:nvSpPr>
          <p:spPr>
            <a:xfrm>
              <a:off x="7004495" y="3560356"/>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2</a:t>
              </a:r>
            </a:p>
          </p:txBody>
        </p:sp>
        <p:sp>
          <p:nvSpPr>
            <p:cNvPr id="8" name="TextBox 7"/>
            <p:cNvSpPr txBox="1"/>
            <p:nvPr/>
          </p:nvSpPr>
          <p:spPr>
            <a:xfrm>
              <a:off x="7004495" y="4955932"/>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3</a:t>
              </a:r>
            </a:p>
          </p:txBody>
        </p:sp>
        <p:sp>
          <p:nvSpPr>
            <p:cNvPr id="9" name="TextBox 8"/>
            <p:cNvSpPr txBox="1"/>
            <p:nvPr/>
          </p:nvSpPr>
          <p:spPr>
            <a:xfrm>
              <a:off x="7004495" y="6318775"/>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4</a:t>
              </a:r>
            </a:p>
          </p:txBody>
        </p:sp>
      </p:grpSp>
    </p:spTree>
    <p:extLst>
      <p:ext uri="{BB962C8B-B14F-4D97-AF65-F5344CB8AC3E}">
        <p14:creationId xmlns:p14="http://schemas.microsoft.com/office/powerpoint/2010/main" val="23200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Chip-</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library QC with </a:t>
            </a:r>
            <a:r>
              <a:rPr lang="en-US" sz="3600" dirty="0" err="1">
                <a:latin typeface="Helvetica Light" charset="0"/>
                <a:ea typeface="Helvetica Light" charset="0"/>
                <a:cs typeface="Helvetica Light" charset="0"/>
              </a:rPr>
              <a:t>bioanalyzer</a:t>
            </a:r>
            <a:endParaRPr lang="en-US" sz="3600" dirty="0">
              <a:latin typeface="Helvetica Light" charset="0"/>
              <a:ea typeface="Helvetica Light" charset="0"/>
              <a:cs typeface="Helvetica Light" charset="0"/>
            </a:endParaRPr>
          </a:p>
        </p:txBody>
      </p:sp>
      <p:pic>
        <p:nvPicPr>
          <p:cNvPr id="4" name="Picture 3"/>
          <p:cNvPicPr>
            <a:picLocks noChangeAspect="1"/>
          </p:cNvPicPr>
          <p:nvPr/>
        </p:nvPicPr>
        <p:blipFill>
          <a:blip r:embed="rId3"/>
          <a:stretch>
            <a:fillRect/>
          </a:stretch>
        </p:blipFill>
        <p:spPr>
          <a:xfrm>
            <a:off x="1371600" y="1993680"/>
            <a:ext cx="10134600" cy="4749153"/>
          </a:xfrm>
          <a:prstGeom prst="rect">
            <a:avLst/>
          </a:prstGeom>
        </p:spPr>
      </p:pic>
    </p:spTree>
    <p:extLst>
      <p:ext uri="{BB962C8B-B14F-4D97-AF65-F5344CB8AC3E}">
        <p14:creationId xmlns:p14="http://schemas.microsoft.com/office/powerpoint/2010/main" val="160069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What kind of signal do we expect?</a:t>
            </a:r>
          </a:p>
        </p:txBody>
      </p:sp>
      <p:pic>
        <p:nvPicPr>
          <p:cNvPr id="4" name="Picture 3"/>
          <p:cNvPicPr>
            <a:picLocks noChangeAspect="1"/>
          </p:cNvPicPr>
          <p:nvPr/>
        </p:nvPicPr>
        <p:blipFill rotWithShape="1">
          <a:blip r:embed="rId3"/>
          <a:srcRect t="2055"/>
          <a:stretch/>
        </p:blipFill>
        <p:spPr>
          <a:xfrm>
            <a:off x="2880360" y="1630016"/>
            <a:ext cx="6179698" cy="5227983"/>
          </a:xfrm>
          <a:prstGeom prst="rect">
            <a:avLst/>
          </a:prstGeom>
        </p:spPr>
      </p:pic>
      <p:sp>
        <p:nvSpPr>
          <p:cNvPr id="6" name="TextBox 5"/>
          <p:cNvSpPr txBox="1"/>
          <p:nvPr/>
        </p:nvSpPr>
        <p:spPr>
          <a:xfrm>
            <a:off x="9081985" y="6246055"/>
            <a:ext cx="2020233" cy="307777"/>
          </a:xfrm>
          <a:prstGeom prst="rect">
            <a:avLst/>
          </a:prstGeom>
          <a:noFill/>
        </p:spPr>
        <p:txBody>
          <a:bodyPr wrap="none" rtlCol="0">
            <a:spAutoFit/>
          </a:bodyPr>
          <a:lstStyle/>
          <a:p>
            <a:r>
              <a:rPr lang="en-US" sz="1400" dirty="0"/>
              <a:t>Park, Nat .Rev. Gen. 2009</a:t>
            </a:r>
          </a:p>
        </p:txBody>
      </p:sp>
    </p:spTree>
    <p:extLst>
      <p:ext uri="{BB962C8B-B14F-4D97-AF65-F5344CB8AC3E}">
        <p14:creationId xmlns:p14="http://schemas.microsoft.com/office/powerpoint/2010/main" val="102918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How do </a:t>
            </a:r>
            <a:r>
              <a:rPr lang="en-US" sz="3600" dirty="0" err="1">
                <a:latin typeface="Helvetica Light" charset="0"/>
                <a:ea typeface="Helvetica Light" charset="0"/>
                <a:cs typeface="Helvetica Light" charset="0"/>
              </a:rPr>
              <a:t>ChIP-seq</a:t>
            </a:r>
            <a:r>
              <a:rPr lang="en-US" sz="3600" dirty="0">
                <a:latin typeface="Helvetica Light" charset="0"/>
                <a:ea typeface="Helvetica Light" charset="0"/>
                <a:cs typeface="Helvetica Light" charset="0"/>
              </a:rPr>
              <a:t> reads align to the genome?</a:t>
            </a:r>
          </a:p>
        </p:txBody>
      </p:sp>
      <p:pic>
        <p:nvPicPr>
          <p:cNvPr id="4" name="Picture 3"/>
          <p:cNvPicPr>
            <a:picLocks noChangeAspect="1"/>
          </p:cNvPicPr>
          <p:nvPr/>
        </p:nvPicPr>
        <p:blipFill>
          <a:blip r:embed="rId2"/>
          <a:stretch>
            <a:fillRect/>
          </a:stretch>
        </p:blipFill>
        <p:spPr>
          <a:xfrm>
            <a:off x="1529205" y="1419940"/>
            <a:ext cx="3262864" cy="5167312"/>
          </a:xfrm>
          <a:prstGeom prst="rect">
            <a:avLst/>
          </a:prstGeom>
        </p:spPr>
      </p:pic>
      <p:sp>
        <p:nvSpPr>
          <p:cNvPr id="3" name="TextBox 2"/>
          <p:cNvSpPr txBox="1"/>
          <p:nvPr/>
        </p:nvSpPr>
        <p:spPr>
          <a:xfrm>
            <a:off x="5107909" y="4524055"/>
            <a:ext cx="3474156" cy="369332"/>
          </a:xfrm>
          <a:prstGeom prst="rect">
            <a:avLst/>
          </a:prstGeom>
          <a:noFill/>
        </p:spPr>
        <p:txBody>
          <a:bodyPr wrap="none" rtlCol="0">
            <a:spAutoFit/>
          </a:bodyPr>
          <a:lstStyle/>
          <a:p>
            <a:r>
              <a:rPr lang="en-US" dirty="0"/>
              <a:t>Considerations for single-end reads</a:t>
            </a:r>
          </a:p>
        </p:txBody>
      </p:sp>
      <p:pic>
        <p:nvPicPr>
          <p:cNvPr id="6" name="Picture 9" descr="http://www.nature.com/nmeth/journal/v6/n11s/images/nmeth.1371-F2.jpg"/>
          <p:cNvPicPr>
            <a:picLocks noChangeAspect="1" noChangeArrowheads="1"/>
          </p:cNvPicPr>
          <p:nvPr/>
        </p:nvPicPr>
        <p:blipFill>
          <a:blip r:embed="rId3">
            <a:extLst>
              <a:ext uri="{28A0092B-C50C-407E-A947-70E740481C1C}">
                <a14:useLocalDpi xmlns:a14="http://schemas.microsoft.com/office/drawing/2010/main" val="0"/>
              </a:ext>
            </a:extLst>
          </a:blip>
          <a:srcRect b="70229"/>
          <a:stretch>
            <a:fillRect/>
          </a:stretch>
        </p:blipFill>
        <p:spPr bwMode="auto">
          <a:xfrm>
            <a:off x="7010400" y="2260440"/>
            <a:ext cx="43434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9182100" y="4207413"/>
            <a:ext cx="2147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(Pepke, Nat. Methods, 2009)</a:t>
            </a:r>
          </a:p>
        </p:txBody>
      </p:sp>
      <p:sp>
        <p:nvSpPr>
          <p:cNvPr id="8" name="TextBox 7"/>
          <p:cNvSpPr txBox="1"/>
          <p:nvPr/>
        </p:nvSpPr>
        <p:spPr>
          <a:xfrm>
            <a:off x="4824754" y="6217920"/>
            <a:ext cx="2020233" cy="307777"/>
          </a:xfrm>
          <a:prstGeom prst="rect">
            <a:avLst/>
          </a:prstGeom>
          <a:noFill/>
        </p:spPr>
        <p:txBody>
          <a:bodyPr wrap="none" rtlCol="0">
            <a:spAutoFit/>
          </a:bodyPr>
          <a:lstStyle/>
          <a:p>
            <a:r>
              <a:rPr lang="en-US" sz="1400" dirty="0"/>
              <a:t>Park, Nat .Rev. Gen. 2009</a:t>
            </a:r>
          </a:p>
        </p:txBody>
      </p:sp>
    </p:spTree>
    <p:extLst>
      <p:ext uri="{BB962C8B-B14F-4D97-AF65-F5344CB8AC3E}">
        <p14:creationId xmlns:p14="http://schemas.microsoft.com/office/powerpoint/2010/main" val="1442226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Many applications of NGS protocols and assays</a:t>
            </a:r>
          </a:p>
        </p:txBody>
      </p:sp>
      <p:pic>
        <p:nvPicPr>
          <p:cNvPr id="4" name="Picture 3"/>
          <p:cNvPicPr>
            <a:picLocks noChangeAspect="1"/>
          </p:cNvPicPr>
          <p:nvPr/>
        </p:nvPicPr>
        <p:blipFill>
          <a:blip r:embed="rId3"/>
          <a:stretch>
            <a:fillRect/>
          </a:stretch>
        </p:blipFill>
        <p:spPr>
          <a:xfrm>
            <a:off x="2905759" y="1407637"/>
            <a:ext cx="5906127" cy="5232313"/>
          </a:xfrm>
          <a:prstGeom prst="rect">
            <a:avLst/>
          </a:prstGeom>
        </p:spPr>
      </p:pic>
    </p:spTree>
    <p:extLst>
      <p:ext uri="{BB962C8B-B14F-4D97-AF65-F5344CB8AC3E}">
        <p14:creationId xmlns:p14="http://schemas.microsoft.com/office/powerpoint/2010/main" val="54518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a:spLocks noChangeArrowheads="1"/>
          </p:cNvSpPr>
          <p:nvPr/>
        </p:nvSpPr>
        <p:spPr bwMode="auto">
          <a:xfrm>
            <a:off x="2152430" y="6403781"/>
            <a:ext cx="2147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(Pepke, Nat. Methods, 2009)</a:t>
            </a:r>
          </a:p>
        </p:txBody>
      </p:sp>
      <p:pic>
        <p:nvPicPr>
          <p:cNvPr id="24580" name="Picture 4" descr="http://www.nature.com/nmeth/journal/v6/n11s/images/nmeth.1371-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68" y="2042380"/>
            <a:ext cx="3280484" cy="437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AutoShape 7" descr="Unfortunately we are unable to provide accessible alternative text for this. If you require assistance to access this image, or to obtain a text description, please contact npg@nature.com"/>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Identification of significantly enriched regions-Peak calling</a:t>
            </a:r>
          </a:p>
        </p:txBody>
      </p:sp>
      <p:pic>
        <p:nvPicPr>
          <p:cNvPr id="7" name="Picture 7" descr="http://www.nature.com/nprot/journal/v7/n9/images/nprot.2012.101-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127" y="2500643"/>
            <a:ext cx="2760934" cy="410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9276763" y="6086499"/>
            <a:ext cx="1962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(Feng, Nat. Protoc., 2012)</a:t>
            </a:r>
          </a:p>
        </p:txBody>
      </p:sp>
      <p:pic>
        <p:nvPicPr>
          <p:cNvPr id="9" name="Picture 11" descr="http://www.nature.com/nprot/journal/v7/n9/thumbs_article/nprot.2012.101-F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81" y="3088480"/>
            <a:ext cx="2703710" cy="24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9329151" y="5857899"/>
            <a:ext cx="19097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(Zhang, Gen. Biol., 2008)</a:t>
            </a:r>
          </a:p>
        </p:txBody>
      </p:sp>
      <p:sp>
        <p:nvSpPr>
          <p:cNvPr id="11" name="TextBox 3"/>
          <p:cNvSpPr txBox="1">
            <a:spLocks noChangeArrowheads="1"/>
          </p:cNvSpPr>
          <p:nvPr/>
        </p:nvSpPr>
        <p:spPr bwMode="auto">
          <a:xfrm>
            <a:off x="5821127" y="1810080"/>
            <a:ext cx="6056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2400" dirty="0">
                <a:solidFill>
                  <a:srgbClr val="002060"/>
                </a:solidFill>
              </a:rPr>
              <a:t>Model-based analysis of </a:t>
            </a:r>
            <a:r>
              <a:rPr lang="en-GB" sz="2400">
                <a:solidFill>
                  <a:srgbClr val="002060"/>
                </a:solidFill>
              </a:rPr>
              <a:t>ChIP-seq</a:t>
            </a:r>
            <a:r>
              <a:rPr lang="en-GB" sz="2400" dirty="0">
                <a:solidFill>
                  <a:srgbClr val="002060"/>
                </a:solidFill>
              </a:rPr>
              <a:t> (MACS)</a:t>
            </a:r>
          </a:p>
        </p:txBody>
      </p:sp>
    </p:spTree>
    <p:extLst>
      <p:ext uri="{BB962C8B-B14F-4D97-AF65-F5344CB8AC3E}">
        <p14:creationId xmlns:p14="http://schemas.microsoft.com/office/powerpoint/2010/main" val="123313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57808" y="1432827"/>
            <a:ext cx="6592996" cy="5318760"/>
            <a:chOff x="377686" y="840000"/>
            <a:chExt cx="6592996" cy="5318760"/>
          </a:xfrm>
        </p:grpSpPr>
        <p:grpSp>
          <p:nvGrpSpPr>
            <p:cNvPr id="6" name="Group 5"/>
            <p:cNvGrpSpPr/>
            <p:nvPr/>
          </p:nvGrpSpPr>
          <p:grpSpPr>
            <a:xfrm>
              <a:off x="736109" y="840000"/>
              <a:ext cx="6234573" cy="5318760"/>
              <a:chOff x="2326370" y="1402080"/>
              <a:chExt cx="6234573" cy="5318760"/>
            </a:xfrm>
          </p:grpSpPr>
          <p:pic>
            <p:nvPicPr>
              <p:cNvPr id="7" name="Picture 6"/>
              <p:cNvPicPr>
                <a:picLocks noChangeAspect="1"/>
              </p:cNvPicPr>
              <p:nvPr/>
            </p:nvPicPr>
            <p:blipFill>
              <a:blip r:embed="rId3"/>
              <a:stretch>
                <a:fillRect/>
              </a:stretch>
            </p:blipFill>
            <p:spPr>
              <a:xfrm>
                <a:off x="2326370" y="1402080"/>
                <a:ext cx="6234573" cy="5318760"/>
              </a:xfrm>
              <a:prstGeom prst="rect">
                <a:avLst/>
              </a:prstGeom>
            </p:spPr>
          </p:pic>
          <p:sp>
            <p:nvSpPr>
              <p:cNvPr id="8" name="TextBox 7"/>
              <p:cNvSpPr txBox="1"/>
              <p:nvPr/>
            </p:nvSpPr>
            <p:spPr>
              <a:xfrm>
                <a:off x="6979920" y="2160508"/>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1</a:t>
                </a:r>
              </a:p>
            </p:txBody>
          </p:sp>
          <p:sp>
            <p:nvSpPr>
              <p:cNvPr id="9" name="TextBox 8"/>
              <p:cNvSpPr txBox="1"/>
              <p:nvPr/>
            </p:nvSpPr>
            <p:spPr>
              <a:xfrm>
                <a:off x="7004495" y="3560356"/>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2</a:t>
                </a:r>
              </a:p>
            </p:txBody>
          </p:sp>
          <p:sp>
            <p:nvSpPr>
              <p:cNvPr id="10" name="TextBox 9"/>
              <p:cNvSpPr txBox="1"/>
              <p:nvPr/>
            </p:nvSpPr>
            <p:spPr>
              <a:xfrm>
                <a:off x="7004495" y="4955932"/>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3</a:t>
                </a:r>
              </a:p>
            </p:txBody>
          </p:sp>
          <p:sp>
            <p:nvSpPr>
              <p:cNvPr id="11" name="TextBox 10"/>
              <p:cNvSpPr txBox="1"/>
              <p:nvPr/>
            </p:nvSpPr>
            <p:spPr>
              <a:xfrm>
                <a:off x="7004495" y="6318775"/>
                <a:ext cx="1280160" cy="369332"/>
              </a:xfrm>
              <a:prstGeom prst="rect">
                <a:avLst/>
              </a:prstGeom>
              <a:solidFill>
                <a:schemeClr val="bg1"/>
              </a:solidFill>
              <a:ln>
                <a:solidFill>
                  <a:schemeClr val="bg1"/>
                </a:solidFill>
              </a:ln>
            </p:spPr>
            <p:txBody>
              <a:bodyPr wrap="square" rtlCol="0">
                <a:spAutoFit/>
              </a:bodyPr>
              <a:lstStyle/>
              <a:p>
                <a:r>
                  <a:rPr lang="en-US" dirty="0">
                    <a:latin typeface="Arial" charset="0"/>
                    <a:ea typeface="Arial" charset="0"/>
                    <a:cs typeface="Arial" charset="0"/>
                  </a:rPr>
                  <a:t>Step 4</a:t>
                </a:r>
              </a:p>
            </p:txBody>
          </p:sp>
        </p:grpSp>
        <p:sp>
          <p:nvSpPr>
            <p:cNvPr id="12" name="Rectangle 11"/>
            <p:cNvSpPr/>
            <p:nvPr/>
          </p:nvSpPr>
          <p:spPr>
            <a:xfrm>
              <a:off x="377686" y="5743351"/>
              <a:ext cx="1927554" cy="255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8"/>
          <p:cNvSpPr>
            <a:spLocks noGrp="1"/>
          </p:cNvSpPr>
          <p:nvPr>
            <p:ph type="title"/>
          </p:nvPr>
        </p:nvSpPr>
        <p:spPr>
          <a:xfrm>
            <a:off x="776636" y="192428"/>
            <a:ext cx="10515600" cy="1325563"/>
          </a:xfrm>
        </p:spPr>
        <p:txBody>
          <a:bodyPr>
            <a:normAutofit/>
          </a:bodyPr>
          <a:lstStyle/>
          <a:p>
            <a:r>
              <a:rPr lang="en-US" sz="3600" dirty="0" err="1">
                <a:latin typeface="Helvetica Light" charset="0"/>
                <a:ea typeface="Helvetica Light" charset="0"/>
                <a:cs typeface="Helvetica Light" charset="0"/>
              </a:rPr>
              <a:t>ChIP-seq</a:t>
            </a:r>
            <a:r>
              <a:rPr lang="en-US" sz="3600" dirty="0">
                <a:latin typeface="Helvetica Light" charset="0"/>
                <a:ea typeface="Helvetica Light" charset="0"/>
                <a:cs typeface="Helvetica Light" charset="0"/>
              </a:rPr>
              <a:t> challenges</a:t>
            </a:r>
          </a:p>
        </p:txBody>
      </p:sp>
      <p:sp>
        <p:nvSpPr>
          <p:cNvPr id="14" name="Content Placeholder 2"/>
          <p:cNvSpPr txBox="1">
            <a:spLocks/>
          </p:cNvSpPr>
          <p:nvPr/>
        </p:nvSpPr>
        <p:spPr>
          <a:xfrm>
            <a:off x="6950804" y="2240246"/>
            <a:ext cx="53519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Sample composition</a:t>
            </a:r>
          </a:p>
          <a:p>
            <a:r>
              <a:rPr lang="en-US" dirty="0"/>
              <a:t>Sample homogenization</a:t>
            </a:r>
          </a:p>
          <a:p>
            <a:r>
              <a:rPr lang="en-US" dirty="0"/>
              <a:t>Cross-linking vs. native native </a:t>
            </a:r>
            <a:r>
              <a:rPr lang="en-US" dirty="0" err="1"/>
              <a:t>ChIP</a:t>
            </a:r>
            <a:endParaRPr lang="en-US" dirty="0"/>
          </a:p>
          <a:p>
            <a:r>
              <a:rPr lang="en-US" dirty="0"/>
              <a:t>Fragmentation: Sonication/</a:t>
            </a:r>
            <a:r>
              <a:rPr lang="en-US" dirty="0" err="1"/>
              <a:t>MNase</a:t>
            </a:r>
            <a:r>
              <a:rPr lang="en-US" dirty="0"/>
              <a:t>- digestion</a:t>
            </a:r>
          </a:p>
          <a:p>
            <a:r>
              <a:rPr lang="en-US" dirty="0"/>
              <a:t>Antibody availability and quality</a:t>
            </a:r>
          </a:p>
        </p:txBody>
      </p:sp>
    </p:spTree>
    <p:extLst>
      <p:ext uri="{BB962C8B-B14F-4D97-AF65-F5344CB8AC3E}">
        <p14:creationId xmlns:p14="http://schemas.microsoft.com/office/powerpoint/2010/main" val="1193029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Modifications of the </a:t>
            </a:r>
            <a:r>
              <a:rPr lang="en-US" sz="3600" dirty="0" err="1">
                <a:latin typeface="Helvetica Light" charset="0"/>
                <a:ea typeface="Helvetica Light" charset="0"/>
                <a:cs typeface="Helvetica Light" charset="0"/>
              </a:rPr>
              <a:t>ChIP-seq</a:t>
            </a:r>
            <a:r>
              <a:rPr lang="en-US" sz="3600" dirty="0">
                <a:latin typeface="Helvetica Light" charset="0"/>
                <a:ea typeface="Helvetica Light" charset="0"/>
                <a:cs typeface="Helvetica Light" charset="0"/>
              </a:rPr>
              <a:t> protocol to increase the resolution</a:t>
            </a:r>
          </a:p>
        </p:txBody>
      </p:sp>
      <p:pic>
        <p:nvPicPr>
          <p:cNvPr id="4" name="Picture 3"/>
          <p:cNvPicPr>
            <a:picLocks noChangeAspect="1"/>
          </p:cNvPicPr>
          <p:nvPr/>
        </p:nvPicPr>
        <p:blipFill>
          <a:blip r:embed="rId3"/>
          <a:stretch>
            <a:fillRect/>
          </a:stretch>
        </p:blipFill>
        <p:spPr>
          <a:xfrm>
            <a:off x="2694405" y="1233096"/>
            <a:ext cx="6597128" cy="5167312"/>
          </a:xfrm>
          <a:prstGeom prst="rect">
            <a:avLst/>
          </a:prstGeom>
        </p:spPr>
      </p:pic>
      <p:sp>
        <p:nvSpPr>
          <p:cNvPr id="5" name="TextBox 4"/>
          <p:cNvSpPr txBox="1"/>
          <p:nvPr/>
        </p:nvSpPr>
        <p:spPr>
          <a:xfrm>
            <a:off x="10142806" y="6077243"/>
            <a:ext cx="1828800" cy="646331"/>
          </a:xfrm>
          <a:prstGeom prst="rect">
            <a:avLst/>
          </a:prstGeom>
          <a:noFill/>
        </p:spPr>
        <p:txBody>
          <a:bodyPr wrap="square" rtlCol="0">
            <a:spAutoFit/>
          </a:bodyPr>
          <a:lstStyle/>
          <a:p>
            <a:r>
              <a:rPr lang="en-US" dirty="0" err="1"/>
              <a:t>Zentner</a:t>
            </a:r>
            <a:r>
              <a:rPr lang="en-US" dirty="0"/>
              <a:t> and </a:t>
            </a:r>
            <a:r>
              <a:rPr lang="en-US" dirty="0" err="1"/>
              <a:t>Henikoff</a:t>
            </a:r>
            <a:r>
              <a:rPr lang="en-US" dirty="0"/>
              <a:t>, 2014</a:t>
            </a:r>
          </a:p>
        </p:txBody>
      </p:sp>
      <p:sp>
        <p:nvSpPr>
          <p:cNvPr id="3" name="Oval 2"/>
          <p:cNvSpPr/>
          <p:nvPr/>
        </p:nvSpPr>
        <p:spPr>
          <a:xfrm>
            <a:off x="4778062" y="2640169"/>
            <a:ext cx="1596980" cy="553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84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Barcoding chromatin samples to control for variation during immuno-precipitation</a:t>
            </a:r>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6226"/>
          <a:stretch/>
        </p:blipFill>
        <p:spPr bwMode="auto">
          <a:xfrm>
            <a:off x="3203196" y="2193374"/>
            <a:ext cx="4716462" cy="3440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7034213" y="6319127"/>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200">
                <a:latin typeface="Arial" charset="0"/>
              </a:rPr>
              <a:t>Christophe D </a:t>
            </a:r>
            <a:r>
              <a:rPr lang="en-GB" altLang="x-none" sz="1200" dirty="0" err="1">
                <a:latin typeface="Arial" charset="0"/>
              </a:rPr>
              <a:t>Chabbert</a:t>
            </a:r>
            <a:r>
              <a:rPr lang="en-GB" altLang="x-none" sz="1200" dirty="0">
                <a:latin typeface="Arial" charset="0"/>
              </a:rPr>
              <a:t> et al. </a:t>
            </a:r>
            <a:r>
              <a:rPr lang="en-GB" altLang="x-none" sz="1200" dirty="0" err="1">
                <a:latin typeface="Arial" charset="0"/>
              </a:rPr>
              <a:t>Mol</a:t>
            </a:r>
            <a:r>
              <a:rPr lang="en-GB" altLang="x-none" sz="1200" dirty="0">
                <a:latin typeface="Arial" charset="0"/>
              </a:rPr>
              <a:t> </a:t>
            </a:r>
            <a:r>
              <a:rPr lang="en-GB" altLang="x-none" sz="1200" dirty="0" err="1">
                <a:latin typeface="Arial" charset="0"/>
              </a:rPr>
              <a:t>Syst</a:t>
            </a:r>
            <a:r>
              <a:rPr lang="en-GB" altLang="x-none" sz="1200" dirty="0">
                <a:latin typeface="Arial" charset="0"/>
              </a:rPr>
              <a:t> </a:t>
            </a:r>
            <a:r>
              <a:rPr lang="en-GB" altLang="x-none" sz="1200" dirty="0" err="1">
                <a:latin typeface="Arial" charset="0"/>
              </a:rPr>
              <a:t>Biol</a:t>
            </a:r>
            <a:r>
              <a:rPr lang="en-GB" altLang="x-none" sz="1200" dirty="0">
                <a:latin typeface="Arial" charset="0"/>
              </a:rPr>
              <a:t> 2015;11:777</a:t>
            </a:r>
          </a:p>
        </p:txBody>
      </p:sp>
    </p:spTree>
    <p:extLst>
      <p:ext uri="{BB962C8B-B14F-4D97-AF65-F5344CB8AC3E}">
        <p14:creationId xmlns:p14="http://schemas.microsoft.com/office/powerpoint/2010/main" val="171776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Global changes are difficult to detect with </a:t>
            </a:r>
            <a:r>
              <a:rPr lang="en-US" sz="3600" dirty="0" err="1">
                <a:latin typeface="Helvetica Light" charset="0"/>
                <a:ea typeface="Helvetica Light" charset="0"/>
                <a:cs typeface="Helvetica Light" charset="0"/>
              </a:rPr>
              <a:t>ChIP-seq</a:t>
            </a:r>
            <a:endParaRPr lang="en-US" sz="3600" dirty="0">
              <a:latin typeface="Helvetica Light" charset="0"/>
              <a:ea typeface="Helvetica Light" charset="0"/>
              <a:cs typeface="Helvetica Light" charset="0"/>
            </a:endParaRPr>
          </a:p>
        </p:txBody>
      </p:sp>
      <p:pic>
        <p:nvPicPr>
          <p:cNvPr id="4" name="Picture 3"/>
          <p:cNvPicPr>
            <a:picLocks noChangeAspect="1"/>
          </p:cNvPicPr>
          <p:nvPr/>
        </p:nvPicPr>
        <p:blipFill rotWithShape="1">
          <a:blip r:embed="rId3"/>
          <a:srcRect l="3238" t="1211" r="1947" b="65286"/>
          <a:stretch/>
        </p:blipFill>
        <p:spPr>
          <a:xfrm>
            <a:off x="1998701" y="2855742"/>
            <a:ext cx="8012602" cy="2826994"/>
          </a:xfrm>
          <a:prstGeom prst="rect">
            <a:avLst/>
          </a:prstGeom>
        </p:spPr>
      </p:pic>
      <p:sp>
        <p:nvSpPr>
          <p:cNvPr id="5" name="TextBox 4"/>
          <p:cNvSpPr txBox="1"/>
          <p:nvPr/>
        </p:nvSpPr>
        <p:spPr>
          <a:xfrm>
            <a:off x="9368513" y="6264826"/>
            <a:ext cx="1985287" cy="369332"/>
          </a:xfrm>
          <a:prstGeom prst="rect">
            <a:avLst/>
          </a:prstGeom>
          <a:noFill/>
        </p:spPr>
        <p:txBody>
          <a:bodyPr wrap="none" rtlCol="0">
            <a:spAutoFit/>
          </a:bodyPr>
          <a:lstStyle/>
          <a:p>
            <a:r>
              <a:rPr lang="en-US" dirty="0"/>
              <a:t>Orlando et al. 2014</a:t>
            </a:r>
          </a:p>
        </p:txBody>
      </p:sp>
    </p:spTree>
    <p:extLst>
      <p:ext uri="{BB962C8B-B14F-4D97-AF65-F5344CB8AC3E}">
        <p14:creationId xmlns:p14="http://schemas.microsoft.com/office/powerpoint/2010/main" val="442899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73" b="49887"/>
          <a:stretch/>
        </p:blipFill>
        <p:spPr>
          <a:xfrm>
            <a:off x="1301446" y="1721388"/>
            <a:ext cx="7315200" cy="2083683"/>
          </a:xfrm>
          <a:prstGeom prst="rect">
            <a:avLst/>
          </a:prstGeom>
        </p:spPr>
      </p:pic>
      <p:pic>
        <p:nvPicPr>
          <p:cNvPr id="3" name="Picture 2"/>
          <p:cNvPicPr>
            <a:picLocks noChangeAspect="1"/>
          </p:cNvPicPr>
          <p:nvPr/>
        </p:nvPicPr>
        <p:blipFill rotWithShape="1">
          <a:blip r:embed="rId3"/>
          <a:srcRect t="56216"/>
          <a:stretch/>
        </p:blipFill>
        <p:spPr>
          <a:xfrm>
            <a:off x="1343649" y="3970217"/>
            <a:ext cx="7315200" cy="2222951"/>
          </a:xfrm>
          <a:prstGeom prst="rect">
            <a:avLst/>
          </a:prstGeom>
        </p:spPr>
      </p:pic>
      <p:sp>
        <p:nvSpPr>
          <p:cNvPr id="5" name="TextBox 4"/>
          <p:cNvSpPr txBox="1"/>
          <p:nvPr/>
        </p:nvSpPr>
        <p:spPr>
          <a:xfrm>
            <a:off x="8833941" y="6488668"/>
            <a:ext cx="1985287" cy="369332"/>
          </a:xfrm>
          <a:prstGeom prst="rect">
            <a:avLst/>
          </a:prstGeom>
          <a:noFill/>
        </p:spPr>
        <p:txBody>
          <a:bodyPr wrap="none" rtlCol="0">
            <a:spAutoFit/>
          </a:bodyPr>
          <a:lstStyle/>
          <a:p>
            <a:r>
              <a:rPr lang="en-US" dirty="0"/>
              <a:t>Orlando et al. 2014</a:t>
            </a:r>
          </a:p>
        </p:txBody>
      </p:sp>
      <p:sp>
        <p:nvSpPr>
          <p:cNvPr id="6" name="Title 5"/>
          <p:cNvSpPr>
            <a:spLocks noGrp="1"/>
          </p:cNvSpPr>
          <p:nvPr>
            <p:ph type="title"/>
          </p:nvPr>
        </p:nvSpPr>
        <p:spPr/>
        <p:txBody>
          <a:bodyPr>
            <a:normAutofit/>
          </a:bodyPr>
          <a:lstStyle/>
          <a:p>
            <a:r>
              <a:rPr lang="en-US" sz="3600" dirty="0">
                <a:latin typeface="Helvetica Light" charset="0"/>
                <a:ea typeface="Helvetica Light" charset="0"/>
                <a:cs typeface="Helvetica Light" charset="0"/>
              </a:rPr>
              <a:t>Chromatin spike-ins</a:t>
            </a:r>
          </a:p>
        </p:txBody>
      </p:sp>
    </p:spTree>
    <p:extLst>
      <p:ext uri="{BB962C8B-B14F-4D97-AF65-F5344CB8AC3E}">
        <p14:creationId xmlns:p14="http://schemas.microsoft.com/office/powerpoint/2010/main" val="2075205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chromatin assays</a:t>
            </a:r>
          </a:p>
        </p:txBody>
      </p:sp>
      <p:sp>
        <p:nvSpPr>
          <p:cNvPr id="3" name="Content Placeholder 2"/>
          <p:cNvSpPr>
            <a:spLocks noGrp="1"/>
          </p:cNvSpPr>
          <p:nvPr>
            <p:ph idx="1"/>
          </p:nvPr>
        </p:nvSpPr>
        <p:spPr/>
        <p:txBody>
          <a:bodyPr/>
          <a:lstStyle/>
          <a:p>
            <a:r>
              <a:rPr lang="en-US" dirty="0"/>
              <a:t>Identification of putative regulatory elements</a:t>
            </a:r>
          </a:p>
          <a:p>
            <a:r>
              <a:rPr lang="en-US" dirty="0"/>
              <a:t>Transcription factor footprints</a:t>
            </a:r>
          </a:p>
          <a:p>
            <a:r>
              <a:rPr lang="en-US" dirty="0"/>
              <a:t>Unbiased (compared to </a:t>
            </a:r>
            <a:r>
              <a:rPr lang="en-US" dirty="0" err="1"/>
              <a:t>ChIP-seq</a:t>
            </a:r>
            <a:r>
              <a:rPr lang="en-US" dirty="0"/>
              <a:t>)</a:t>
            </a:r>
          </a:p>
        </p:txBody>
      </p:sp>
      <p:pic>
        <p:nvPicPr>
          <p:cNvPr id="4" name="Picture 3"/>
          <p:cNvPicPr>
            <a:picLocks noChangeAspect="1"/>
          </p:cNvPicPr>
          <p:nvPr/>
        </p:nvPicPr>
        <p:blipFill rotWithShape="1">
          <a:blip r:embed="rId2"/>
          <a:srcRect l="83" t="16481" r="-83" b="2142"/>
          <a:stretch/>
        </p:blipFill>
        <p:spPr>
          <a:xfrm>
            <a:off x="0" y="4021172"/>
            <a:ext cx="12192000" cy="1930400"/>
          </a:xfrm>
          <a:prstGeom prst="rect">
            <a:avLst/>
          </a:prstGeom>
        </p:spPr>
      </p:pic>
      <p:sp>
        <p:nvSpPr>
          <p:cNvPr id="5" name="TextBox 4"/>
          <p:cNvSpPr txBox="1"/>
          <p:nvPr/>
        </p:nvSpPr>
        <p:spPr>
          <a:xfrm>
            <a:off x="2183198" y="6127234"/>
            <a:ext cx="7825604" cy="369332"/>
          </a:xfrm>
          <a:prstGeom prst="rect">
            <a:avLst/>
          </a:prstGeom>
          <a:noFill/>
        </p:spPr>
        <p:txBody>
          <a:bodyPr wrap="none" rtlCol="0">
            <a:spAutoFit/>
          </a:bodyPr>
          <a:lstStyle/>
          <a:p>
            <a:r>
              <a:rPr lang="en-US"/>
              <a:t>Chromatin acts as a barrier for transcription factor binding at regulatory elements</a:t>
            </a:r>
          </a:p>
        </p:txBody>
      </p:sp>
      <p:sp>
        <p:nvSpPr>
          <p:cNvPr id="6" name="TextBox 5"/>
          <p:cNvSpPr txBox="1"/>
          <p:nvPr/>
        </p:nvSpPr>
        <p:spPr>
          <a:xfrm>
            <a:off x="9432049" y="6496566"/>
            <a:ext cx="2498504" cy="307777"/>
          </a:xfrm>
          <a:prstGeom prst="rect">
            <a:avLst/>
          </a:prstGeom>
          <a:noFill/>
        </p:spPr>
        <p:txBody>
          <a:bodyPr wrap="none" rtlCol="0">
            <a:spAutoFit/>
          </a:bodyPr>
          <a:lstStyle/>
          <a:p>
            <a:r>
              <a:rPr lang="en-US" sz="1400" dirty="0" err="1"/>
              <a:t>Shlyueva</a:t>
            </a:r>
            <a:r>
              <a:rPr lang="en-US" sz="1400" dirty="0"/>
              <a:t> et al. </a:t>
            </a:r>
            <a:r>
              <a:rPr lang="is-IS" sz="1400" dirty="0"/>
              <a:t>PMID: 24614317</a:t>
            </a:r>
            <a:endParaRPr lang="en-US" sz="1400" dirty="0"/>
          </a:p>
        </p:txBody>
      </p:sp>
    </p:spTree>
    <p:extLst>
      <p:ext uri="{BB962C8B-B14F-4D97-AF65-F5344CB8AC3E}">
        <p14:creationId xmlns:p14="http://schemas.microsoft.com/office/powerpoint/2010/main" val="1630154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2514600" y="1905001"/>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a:p>
            <a:pPr eaLnBrk="1" hangingPunct="1"/>
            <a:endParaRPr lang="en-US"/>
          </a:p>
        </p:txBody>
      </p:sp>
      <p:pic>
        <p:nvPicPr>
          <p:cNvPr id="32771" name="Picture 5" descr="Screen Shot 2014-05-07 at 4.13.49 PM.png"/>
          <p:cNvPicPr>
            <a:picLocks noChangeAspect="1"/>
          </p:cNvPicPr>
          <p:nvPr/>
        </p:nvPicPr>
        <p:blipFill>
          <a:blip r:embed="rId3">
            <a:extLst>
              <a:ext uri="{28A0092B-C50C-407E-A947-70E740481C1C}">
                <a14:useLocalDpi xmlns:a14="http://schemas.microsoft.com/office/drawing/2010/main" val="0"/>
              </a:ext>
            </a:extLst>
          </a:blip>
          <a:srcRect l="9740" t="3659" r="1395" b="1221"/>
          <a:stretch>
            <a:fillRect/>
          </a:stretch>
        </p:blipFill>
        <p:spPr bwMode="auto">
          <a:xfrm>
            <a:off x="4805289" y="833438"/>
            <a:ext cx="5267179" cy="562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6"/>
          <p:cNvSpPr txBox="1">
            <a:spLocks noChangeArrowheads="1"/>
          </p:cNvSpPr>
          <p:nvPr/>
        </p:nvSpPr>
        <p:spPr bwMode="auto">
          <a:xfrm>
            <a:off x="9140581" y="6492977"/>
            <a:ext cx="28568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dirty="0"/>
              <a:t>(Song and Crawford, Gen. Res.,  2010)</a:t>
            </a:r>
          </a:p>
        </p:txBody>
      </p:sp>
      <p:pic>
        <p:nvPicPr>
          <p:cNvPr id="6" name="Picture 5"/>
          <p:cNvPicPr>
            <a:picLocks noChangeAspect="1"/>
          </p:cNvPicPr>
          <p:nvPr/>
        </p:nvPicPr>
        <p:blipFill rotWithShape="1">
          <a:blip r:embed="rId4"/>
          <a:srcRect l="30524" r="31812"/>
          <a:stretch/>
        </p:blipFill>
        <p:spPr>
          <a:xfrm>
            <a:off x="815312" y="2083853"/>
            <a:ext cx="3398576" cy="2122246"/>
          </a:xfrm>
          <a:prstGeom prst="rect">
            <a:avLst/>
          </a:prstGeom>
        </p:spPr>
      </p:pic>
      <p:sp>
        <p:nvSpPr>
          <p:cNvPr id="2" name="TextBox 1"/>
          <p:cNvSpPr txBox="1"/>
          <p:nvPr/>
        </p:nvSpPr>
        <p:spPr>
          <a:xfrm>
            <a:off x="2798857" y="4135994"/>
            <a:ext cx="1294842" cy="369332"/>
          </a:xfrm>
          <a:prstGeom prst="rect">
            <a:avLst/>
          </a:prstGeom>
          <a:noFill/>
        </p:spPr>
        <p:txBody>
          <a:bodyPr wrap="square" rtlCol="0">
            <a:spAutoFit/>
          </a:bodyPr>
          <a:lstStyle/>
          <a:p>
            <a:r>
              <a:rPr lang="en-US" dirty="0" err="1"/>
              <a:t>Furey</a:t>
            </a:r>
            <a:r>
              <a:rPr lang="en-US" dirty="0"/>
              <a:t>, 2012</a:t>
            </a:r>
          </a:p>
        </p:txBody>
      </p:sp>
      <p:sp>
        <p:nvSpPr>
          <p:cNvPr id="3" name="Title 2"/>
          <p:cNvSpPr>
            <a:spLocks noGrp="1"/>
          </p:cNvSpPr>
          <p:nvPr>
            <p:ph type="title"/>
          </p:nvPr>
        </p:nvSpPr>
        <p:spPr/>
        <p:txBody>
          <a:bodyPr>
            <a:normAutofit/>
          </a:bodyPr>
          <a:lstStyle/>
          <a:p>
            <a:r>
              <a:rPr lang="en-US" sz="3600" dirty="0">
                <a:latin typeface="Helvetica Light" charset="0"/>
                <a:ea typeface="Helvetica Light" charset="0"/>
                <a:cs typeface="Helvetica Light" charset="0"/>
              </a:rPr>
              <a:t>DNase-</a:t>
            </a:r>
            <a:r>
              <a:rPr lang="en-US" sz="3600" dirty="0" err="1">
                <a:latin typeface="Helvetica Light" charset="0"/>
                <a:ea typeface="Helvetica Light" charset="0"/>
                <a:cs typeface="Helvetica Light" charset="0"/>
              </a:rPr>
              <a:t>seq</a:t>
            </a:r>
            <a:endParaRPr lang="en-US" sz="36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52608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DNase-</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reveals cell-type-specific chromatin accessibility patterns</a:t>
            </a:r>
          </a:p>
        </p:txBody>
      </p:sp>
      <p:pic>
        <p:nvPicPr>
          <p:cNvPr id="4" name="Picture 3"/>
          <p:cNvPicPr>
            <a:picLocks noChangeAspect="1"/>
          </p:cNvPicPr>
          <p:nvPr/>
        </p:nvPicPr>
        <p:blipFill>
          <a:blip r:embed="rId2"/>
          <a:stretch>
            <a:fillRect/>
          </a:stretch>
        </p:blipFill>
        <p:spPr>
          <a:xfrm>
            <a:off x="2097195" y="1864222"/>
            <a:ext cx="6486250" cy="4682455"/>
          </a:xfrm>
          <a:prstGeom prst="rect">
            <a:avLst/>
          </a:prstGeom>
        </p:spPr>
      </p:pic>
    </p:spTree>
    <p:extLst>
      <p:ext uri="{BB962C8B-B14F-4D97-AF65-F5344CB8AC3E}">
        <p14:creationId xmlns:p14="http://schemas.microsoft.com/office/powerpoint/2010/main" val="113561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Transcription factor footprints are apparent from DNase-</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data</a:t>
            </a:r>
          </a:p>
        </p:txBody>
      </p:sp>
      <p:pic>
        <p:nvPicPr>
          <p:cNvPr id="4" name="Picture 3"/>
          <p:cNvPicPr>
            <a:picLocks noChangeAspect="1"/>
          </p:cNvPicPr>
          <p:nvPr/>
        </p:nvPicPr>
        <p:blipFill>
          <a:blip r:embed="rId2"/>
          <a:stretch>
            <a:fillRect/>
          </a:stretch>
        </p:blipFill>
        <p:spPr>
          <a:xfrm>
            <a:off x="838200" y="2110154"/>
            <a:ext cx="3587745" cy="4550898"/>
          </a:xfrm>
          <a:prstGeom prst="rect">
            <a:avLst/>
          </a:prstGeom>
        </p:spPr>
      </p:pic>
      <p:pic>
        <p:nvPicPr>
          <p:cNvPr id="5" name="Picture 4"/>
          <p:cNvPicPr>
            <a:picLocks noChangeAspect="1"/>
          </p:cNvPicPr>
          <p:nvPr/>
        </p:nvPicPr>
        <p:blipFill>
          <a:blip r:embed="rId3"/>
          <a:stretch>
            <a:fillRect/>
          </a:stretch>
        </p:blipFill>
        <p:spPr>
          <a:xfrm>
            <a:off x="4572000" y="3070488"/>
            <a:ext cx="7276371" cy="2064219"/>
          </a:xfrm>
          <a:prstGeom prst="rect">
            <a:avLst/>
          </a:prstGeom>
        </p:spPr>
      </p:pic>
      <p:sp>
        <p:nvSpPr>
          <p:cNvPr id="6" name="TextBox 5"/>
          <p:cNvSpPr txBox="1"/>
          <p:nvPr/>
        </p:nvSpPr>
        <p:spPr>
          <a:xfrm>
            <a:off x="9369083" y="6231988"/>
            <a:ext cx="2491580" cy="369332"/>
          </a:xfrm>
          <a:prstGeom prst="rect">
            <a:avLst/>
          </a:prstGeom>
          <a:noFill/>
        </p:spPr>
        <p:txBody>
          <a:bodyPr wrap="none" rtlCol="0">
            <a:spAutoFit/>
          </a:bodyPr>
          <a:lstStyle/>
          <a:p>
            <a:r>
              <a:rPr lang="en-US" dirty="0" err="1"/>
              <a:t>Neph</a:t>
            </a:r>
            <a:r>
              <a:rPr lang="en-US" dirty="0"/>
              <a:t> et al. 2012, Nature</a:t>
            </a:r>
          </a:p>
        </p:txBody>
      </p:sp>
    </p:spTree>
    <p:extLst>
      <p:ext uri="{BB962C8B-B14F-4D97-AF65-F5344CB8AC3E}">
        <p14:creationId xmlns:p14="http://schemas.microsoft.com/office/powerpoint/2010/main" val="1453603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libraries for Illumina sequencing</a:t>
            </a:r>
          </a:p>
        </p:txBody>
      </p:sp>
      <p:pic>
        <p:nvPicPr>
          <p:cNvPr id="1026" name="Picture 2" descr="http://rnaseq.uoregon.edu/img/fig-libprep-el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960" y="2484043"/>
            <a:ext cx="4206240" cy="3403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rnaseq.uoregon.edu/img/fig-y-adapter-pc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84043"/>
            <a:ext cx="5356860" cy="37268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623495" y="6488668"/>
            <a:ext cx="3377271" cy="369332"/>
          </a:xfrm>
          <a:prstGeom prst="rect">
            <a:avLst/>
          </a:prstGeom>
          <a:noFill/>
        </p:spPr>
        <p:txBody>
          <a:bodyPr wrap="none" rtlCol="0">
            <a:spAutoFit/>
          </a:bodyPr>
          <a:lstStyle/>
          <a:p>
            <a:r>
              <a:rPr lang="en-US" dirty="0"/>
              <a:t>From: http://</a:t>
            </a:r>
            <a:r>
              <a:rPr lang="en-US" dirty="0" err="1"/>
              <a:t>rnaseq.uoregon.edu</a:t>
            </a:r>
            <a:r>
              <a:rPr lang="en-US" dirty="0"/>
              <a:t> </a:t>
            </a:r>
          </a:p>
        </p:txBody>
      </p:sp>
    </p:spTree>
    <p:extLst>
      <p:ext uri="{BB962C8B-B14F-4D97-AF65-F5344CB8AC3E}">
        <p14:creationId xmlns:p14="http://schemas.microsoft.com/office/powerpoint/2010/main" val="624624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6"/>
          <p:cNvSpPr txBox="1">
            <a:spLocks noChangeArrowheads="1"/>
          </p:cNvSpPr>
          <p:nvPr/>
        </p:nvSpPr>
        <p:spPr bwMode="auto">
          <a:xfrm>
            <a:off x="2514600" y="1905001"/>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a:p>
            <a:pPr eaLnBrk="1" hangingPunct="1"/>
            <a:endParaRPr lang="en-US"/>
          </a:p>
        </p:txBody>
      </p:sp>
      <p:pic>
        <p:nvPicPr>
          <p:cNvPr id="34819" name="Picture 5" descr="Screen Shot 2014-05-07 at 1.39.13 PM.png"/>
          <p:cNvPicPr>
            <a:picLocks noChangeAspect="1"/>
          </p:cNvPicPr>
          <p:nvPr/>
        </p:nvPicPr>
        <p:blipFill>
          <a:blip r:embed="rId3">
            <a:extLst>
              <a:ext uri="{28A0092B-C50C-407E-A947-70E740481C1C}">
                <a14:useLocalDpi xmlns:a14="http://schemas.microsoft.com/office/drawing/2010/main" val="0"/>
              </a:ext>
            </a:extLst>
          </a:blip>
          <a:srcRect b="48521"/>
          <a:stretch>
            <a:fillRect/>
          </a:stretch>
        </p:blipFill>
        <p:spPr bwMode="auto">
          <a:xfrm>
            <a:off x="6544994" y="2849685"/>
            <a:ext cx="49530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3"/>
          <p:cNvSpPr txBox="1">
            <a:spLocks noChangeArrowheads="1"/>
          </p:cNvSpPr>
          <p:nvPr/>
        </p:nvSpPr>
        <p:spPr bwMode="auto">
          <a:xfrm>
            <a:off x="7816850" y="6505576"/>
            <a:ext cx="2774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t>(Pique-Regi/Degner, Gen. Res., 2011)</a:t>
            </a:r>
          </a:p>
        </p:txBody>
      </p:sp>
      <p:sp>
        <p:nvSpPr>
          <p:cNvPr id="34822" name="Rectangle 9"/>
          <p:cNvSpPr>
            <a:spLocks noChangeArrowheads="1"/>
          </p:cNvSpPr>
          <p:nvPr/>
        </p:nvSpPr>
        <p:spPr bwMode="auto">
          <a:xfrm>
            <a:off x="254392" y="6088283"/>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dirty="0">
                <a:latin typeface="Helvetica" charset="0"/>
                <a:ea typeface="Helvetica" charset="0"/>
                <a:cs typeface="Helvetica" charset="0"/>
              </a:rPr>
              <a:t>Accurate inference of transcription factor binding from DNA sequence and chromatin accessibility data</a:t>
            </a:r>
          </a:p>
        </p:txBody>
      </p:sp>
      <p:pic>
        <p:nvPicPr>
          <p:cNvPr id="34823" name="Picture 8" descr="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19300"/>
            <a:ext cx="4191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8"/>
          <p:cNvSpPr txBox="1">
            <a:spLocks noGrp="1" noChangeArrowheads="1"/>
          </p:cNvSpPr>
          <p:nvPr>
            <p:ph type="title"/>
          </p:nvPr>
        </p:nvSpPr>
        <p:spPr bwMode="auto">
          <a:xfrm>
            <a:off x="838200" y="731062"/>
            <a:ext cx="10187404" cy="59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3600" dirty="0">
                <a:latin typeface="Helvetica Light" charset="0"/>
                <a:ea typeface="Helvetica Light" charset="0"/>
                <a:cs typeface="Helvetica Light" charset="0"/>
              </a:rPr>
              <a:t>CENTIPEDE: infer TF binding in DNase-</a:t>
            </a:r>
            <a:r>
              <a:rPr lang="en-GB" sz="3600" dirty="0" err="1">
                <a:latin typeface="Helvetica Light" charset="0"/>
                <a:ea typeface="Helvetica Light" charset="0"/>
                <a:cs typeface="Helvetica Light" charset="0"/>
              </a:rPr>
              <a:t>seq</a:t>
            </a:r>
            <a:r>
              <a:rPr lang="en-GB" sz="3600" dirty="0">
                <a:latin typeface="Helvetica Light" charset="0"/>
                <a:ea typeface="Helvetica Light" charset="0"/>
                <a:cs typeface="Helvetica Light" charset="0"/>
              </a:rPr>
              <a:t> data</a:t>
            </a:r>
          </a:p>
        </p:txBody>
      </p:sp>
    </p:spTree>
    <p:extLst>
      <p:ext uri="{BB962C8B-B14F-4D97-AF65-F5344CB8AC3E}">
        <p14:creationId xmlns:p14="http://schemas.microsoft.com/office/powerpoint/2010/main" val="1821742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strategy to get accessible chromatin data: ATAC-</a:t>
            </a:r>
            <a:r>
              <a:rPr lang="en-US" dirty="0" err="1"/>
              <a:t>seq</a:t>
            </a:r>
            <a:r>
              <a:rPr lang="en-US" dirty="0"/>
              <a:t> </a:t>
            </a:r>
          </a:p>
        </p:txBody>
      </p:sp>
      <p:pic>
        <p:nvPicPr>
          <p:cNvPr id="6" name="Picture 2" descr="http://www.gtbiotech.com.tw/products/images/spk-dna-3.jpg"/>
          <p:cNvPicPr>
            <a:picLocks noChangeAspect="1" noChangeArrowheads="1"/>
          </p:cNvPicPr>
          <p:nvPr/>
        </p:nvPicPr>
        <p:blipFill>
          <a:blip r:embed="rId2">
            <a:extLst>
              <a:ext uri="{28A0092B-C50C-407E-A947-70E740481C1C}">
                <a14:useLocalDpi xmlns:a14="http://schemas.microsoft.com/office/drawing/2010/main" val="0"/>
              </a:ext>
            </a:extLst>
          </a:blip>
          <a:srcRect b="11888"/>
          <a:stretch>
            <a:fillRect/>
          </a:stretch>
        </p:blipFill>
        <p:spPr bwMode="auto">
          <a:xfrm>
            <a:off x="1385301" y="1878698"/>
            <a:ext cx="2997889" cy="3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8829932" y="6262688"/>
            <a:ext cx="2551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dirty="0"/>
              <a:t>(</a:t>
            </a:r>
            <a:r>
              <a:rPr lang="en-US" sz="1200" dirty="0" err="1"/>
              <a:t>Buenrostro</a:t>
            </a:r>
            <a:r>
              <a:rPr lang="en-US" sz="1200" dirty="0"/>
              <a:t>, Nat. Methods, 2013 )</a:t>
            </a:r>
          </a:p>
        </p:txBody>
      </p:sp>
      <p:sp>
        <p:nvSpPr>
          <p:cNvPr id="8" name="TextBox 6"/>
          <p:cNvSpPr txBox="1">
            <a:spLocks noChangeArrowheads="1"/>
          </p:cNvSpPr>
          <p:nvPr/>
        </p:nvSpPr>
        <p:spPr bwMode="auto">
          <a:xfrm>
            <a:off x="3568803" y="5192960"/>
            <a:ext cx="814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(Illumina)</a:t>
            </a:r>
          </a:p>
        </p:txBody>
      </p:sp>
      <p:pic>
        <p:nvPicPr>
          <p:cNvPr id="3" name="Picture 2"/>
          <p:cNvPicPr>
            <a:picLocks noChangeAspect="1"/>
          </p:cNvPicPr>
          <p:nvPr/>
        </p:nvPicPr>
        <p:blipFill>
          <a:blip r:embed="rId3"/>
          <a:stretch>
            <a:fillRect/>
          </a:stretch>
        </p:blipFill>
        <p:spPr>
          <a:xfrm>
            <a:off x="6330461" y="1690688"/>
            <a:ext cx="4389400" cy="4283979"/>
          </a:xfrm>
          <a:prstGeom prst="rect">
            <a:avLst/>
          </a:prstGeom>
        </p:spPr>
      </p:pic>
      <p:sp>
        <p:nvSpPr>
          <p:cNvPr id="4" name="Rectangle 3"/>
          <p:cNvSpPr/>
          <p:nvPr/>
        </p:nvSpPr>
        <p:spPr>
          <a:xfrm>
            <a:off x="448891" y="6124576"/>
            <a:ext cx="6096000" cy="646331"/>
          </a:xfrm>
          <a:prstGeom prst="rect">
            <a:avLst/>
          </a:prstGeom>
        </p:spPr>
        <p:txBody>
          <a:bodyPr>
            <a:spAutoFit/>
          </a:bodyPr>
          <a:lstStyle/>
          <a:p>
            <a:r>
              <a:rPr lang="en-US" dirty="0"/>
              <a:t>ATAC-</a:t>
            </a:r>
            <a:r>
              <a:rPr lang="en-US" dirty="0" err="1"/>
              <a:t>Seq</a:t>
            </a:r>
            <a:r>
              <a:rPr lang="en-US" dirty="0"/>
              <a:t>: </a:t>
            </a:r>
            <a:r>
              <a:rPr lang="en-US" b="1" dirty="0"/>
              <a:t>A</a:t>
            </a:r>
            <a:r>
              <a:rPr lang="en-US" dirty="0"/>
              <a:t>ssay for </a:t>
            </a:r>
            <a:r>
              <a:rPr lang="en-US" b="1" dirty="0"/>
              <a:t>T</a:t>
            </a:r>
            <a:r>
              <a:rPr lang="en-US" dirty="0"/>
              <a:t>ransposase-</a:t>
            </a:r>
            <a:r>
              <a:rPr lang="en-US" b="1" dirty="0"/>
              <a:t>A</a:t>
            </a:r>
            <a:r>
              <a:rPr lang="en-US" dirty="0"/>
              <a:t>ccessible</a:t>
            </a:r>
            <a:r>
              <a:rPr lang="en-US" b="1" dirty="0"/>
              <a:t> C</a:t>
            </a:r>
            <a:r>
              <a:rPr lang="en-US" dirty="0"/>
              <a:t>hromatin using sequencing</a:t>
            </a:r>
          </a:p>
        </p:txBody>
      </p:sp>
    </p:spTree>
    <p:extLst>
      <p:ext uri="{BB962C8B-B14F-4D97-AF65-F5344CB8AC3E}">
        <p14:creationId xmlns:p14="http://schemas.microsoft.com/office/powerpoint/2010/main" val="97697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6"/>
          <p:cNvSpPr txBox="1">
            <a:spLocks noChangeArrowheads="1"/>
          </p:cNvSpPr>
          <p:nvPr/>
        </p:nvSpPr>
        <p:spPr bwMode="auto">
          <a:xfrm>
            <a:off x="2514600" y="1905001"/>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a:p>
            <a:pPr eaLnBrk="1" hangingPunct="1"/>
            <a:endParaRPr lang="en-US"/>
          </a:p>
        </p:txBody>
      </p:sp>
      <p:sp>
        <p:nvSpPr>
          <p:cNvPr id="38915" name="TextBox 3"/>
          <p:cNvSpPr txBox="1">
            <a:spLocks noChangeArrowheads="1"/>
          </p:cNvSpPr>
          <p:nvPr/>
        </p:nvSpPr>
        <p:spPr bwMode="auto">
          <a:xfrm>
            <a:off x="7924801" y="6400801"/>
            <a:ext cx="2551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t>(Buenrostro, Nat. Methods, 2013 )</a:t>
            </a:r>
          </a:p>
        </p:txBody>
      </p:sp>
      <p:pic>
        <p:nvPicPr>
          <p:cNvPr id="38916" name="Picture 1" descr="Screen Shot 2014-05-07 at 2.00.07 PM.png"/>
          <p:cNvPicPr>
            <a:picLocks noChangeAspect="1"/>
          </p:cNvPicPr>
          <p:nvPr/>
        </p:nvPicPr>
        <p:blipFill rotWithShape="1">
          <a:blip r:embed="rId3">
            <a:extLst>
              <a:ext uri="{28A0092B-C50C-407E-A947-70E740481C1C}">
                <a14:useLocalDpi xmlns:a14="http://schemas.microsoft.com/office/drawing/2010/main" val="0"/>
              </a:ext>
            </a:extLst>
          </a:blip>
          <a:srcRect t="28322"/>
          <a:stretch/>
        </p:blipFill>
        <p:spPr bwMode="auto">
          <a:xfrm>
            <a:off x="2793207" y="1690688"/>
            <a:ext cx="6407150" cy="461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8"/>
          <p:cNvSpPr txBox="1">
            <a:spLocks noGrp="1" noChangeArrowheads="1"/>
          </p:cNvSpPr>
          <p:nvPr>
            <p:ph type="title"/>
          </p:nvPr>
        </p:nvSpPr>
        <p:spPr bwMode="auto">
          <a:xfrm>
            <a:off x="838200" y="731062"/>
            <a:ext cx="9828332" cy="59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3600" dirty="0">
                <a:latin typeface="Helvetica Light" charset="0"/>
                <a:ea typeface="Helvetica Light" charset="0"/>
                <a:cs typeface="Helvetica Light" charset="0"/>
              </a:rPr>
              <a:t>ATAC-</a:t>
            </a:r>
            <a:r>
              <a:rPr lang="en-GB" sz="3600" dirty="0" err="1">
                <a:latin typeface="Helvetica Light" charset="0"/>
                <a:ea typeface="Helvetica Light" charset="0"/>
                <a:cs typeface="Helvetica Light" charset="0"/>
              </a:rPr>
              <a:t>seq</a:t>
            </a:r>
            <a:r>
              <a:rPr lang="en-GB" sz="3600" dirty="0">
                <a:latin typeface="Helvetica Light" charset="0"/>
                <a:ea typeface="Helvetica Light" charset="0"/>
                <a:cs typeface="Helvetica Light" charset="0"/>
              </a:rPr>
              <a:t> identifies regions of open chromatin</a:t>
            </a:r>
          </a:p>
        </p:txBody>
      </p:sp>
    </p:spTree>
    <p:extLst>
      <p:ext uri="{BB962C8B-B14F-4D97-AF65-F5344CB8AC3E}">
        <p14:creationId xmlns:p14="http://schemas.microsoft.com/office/powerpoint/2010/main" val="1572583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6"/>
          <p:cNvSpPr txBox="1">
            <a:spLocks noChangeArrowheads="1"/>
          </p:cNvSpPr>
          <p:nvPr/>
        </p:nvSpPr>
        <p:spPr bwMode="auto">
          <a:xfrm>
            <a:off x="2514600" y="1905001"/>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p>
          <a:p>
            <a:pPr eaLnBrk="1" hangingPunct="1"/>
            <a:endParaRPr lang="en-US"/>
          </a:p>
        </p:txBody>
      </p:sp>
      <p:pic>
        <p:nvPicPr>
          <p:cNvPr id="3993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769" y="1465435"/>
            <a:ext cx="5167532" cy="217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6" descr="Screen Shot 2014-05-07 at 2.00.44 PM.png"/>
          <p:cNvPicPr>
            <a:picLocks noChangeAspect="1"/>
          </p:cNvPicPr>
          <p:nvPr/>
        </p:nvPicPr>
        <p:blipFill>
          <a:blip r:embed="rId4">
            <a:extLst>
              <a:ext uri="{28A0092B-C50C-407E-A947-70E740481C1C}">
                <a14:useLocalDpi xmlns:a14="http://schemas.microsoft.com/office/drawing/2010/main" val="0"/>
              </a:ext>
            </a:extLst>
          </a:blip>
          <a:srcRect r="3125"/>
          <a:stretch>
            <a:fillRect/>
          </a:stretch>
        </p:blipFill>
        <p:spPr bwMode="auto">
          <a:xfrm>
            <a:off x="7391399" y="1371600"/>
            <a:ext cx="2540391" cy="495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Box 3"/>
          <p:cNvSpPr txBox="1">
            <a:spLocks noChangeArrowheads="1"/>
          </p:cNvSpPr>
          <p:nvPr/>
        </p:nvSpPr>
        <p:spPr bwMode="auto">
          <a:xfrm>
            <a:off x="7924801" y="6400801"/>
            <a:ext cx="2551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dirty="0"/>
              <a:t>(</a:t>
            </a:r>
            <a:r>
              <a:rPr lang="en-US" sz="1200" dirty="0" err="1"/>
              <a:t>Buenrostro</a:t>
            </a:r>
            <a:r>
              <a:rPr lang="en-US" sz="1200" dirty="0"/>
              <a:t>, Nat. Methods, 2013 )</a:t>
            </a:r>
          </a:p>
        </p:txBody>
      </p:sp>
      <p:pic>
        <p:nvPicPr>
          <p:cNvPr id="7" name="Picture 6"/>
          <p:cNvPicPr>
            <a:picLocks noChangeAspect="1"/>
          </p:cNvPicPr>
          <p:nvPr/>
        </p:nvPicPr>
        <p:blipFill rotWithShape="1">
          <a:blip r:embed="rId5"/>
          <a:srcRect l="64625" b="37900"/>
          <a:stretch/>
        </p:blipFill>
        <p:spPr>
          <a:xfrm>
            <a:off x="1950878" y="3916208"/>
            <a:ext cx="4312920" cy="2484593"/>
          </a:xfrm>
          <a:prstGeom prst="rect">
            <a:avLst/>
          </a:prstGeom>
        </p:spPr>
      </p:pic>
      <p:sp>
        <p:nvSpPr>
          <p:cNvPr id="2" name="TextBox 1"/>
          <p:cNvSpPr txBox="1"/>
          <p:nvPr/>
        </p:nvSpPr>
        <p:spPr>
          <a:xfrm>
            <a:off x="3800621" y="4114800"/>
            <a:ext cx="1783950" cy="923330"/>
          </a:xfrm>
          <a:prstGeom prst="rect">
            <a:avLst/>
          </a:prstGeom>
          <a:noFill/>
        </p:spPr>
        <p:txBody>
          <a:bodyPr wrap="none" rtlCol="0">
            <a:spAutoFit/>
          </a:bodyPr>
          <a:lstStyle/>
          <a:p>
            <a:r>
              <a:rPr lang="en-US"/>
              <a:t>corresponding</a:t>
            </a:r>
            <a:endParaRPr lang="en-US" dirty="0"/>
          </a:p>
          <a:p>
            <a:r>
              <a:rPr lang="en-US" dirty="0"/>
              <a:t>fragment lengths</a:t>
            </a:r>
          </a:p>
          <a:p>
            <a:endParaRPr lang="en-US" dirty="0"/>
          </a:p>
        </p:txBody>
      </p:sp>
      <p:sp>
        <p:nvSpPr>
          <p:cNvPr id="3" name="Title 2"/>
          <p:cNvSpPr>
            <a:spLocks noGrp="1"/>
          </p:cNvSpPr>
          <p:nvPr>
            <p:ph type="title"/>
          </p:nvPr>
        </p:nvSpPr>
        <p:spPr/>
        <p:txBody>
          <a:bodyPr>
            <a:normAutofit/>
          </a:bodyPr>
          <a:lstStyle/>
          <a:p>
            <a:r>
              <a:rPr lang="en-GB" sz="3600" dirty="0">
                <a:latin typeface="Helvetica Light" charset="0"/>
                <a:ea typeface="Helvetica Light" charset="0"/>
                <a:cs typeface="Helvetica Light" charset="0"/>
              </a:rPr>
              <a:t>ATAC-</a:t>
            </a:r>
            <a:r>
              <a:rPr lang="en-GB" sz="3600" dirty="0" err="1">
                <a:latin typeface="Helvetica Light" charset="0"/>
                <a:ea typeface="Helvetica Light" charset="0"/>
                <a:cs typeface="Helvetica Light" charset="0"/>
              </a:rPr>
              <a:t>seq</a:t>
            </a:r>
            <a:r>
              <a:rPr lang="en-GB" sz="3600" dirty="0">
                <a:latin typeface="Helvetica Light" charset="0"/>
                <a:ea typeface="Helvetica Light" charset="0"/>
                <a:cs typeface="Helvetica Light" charset="0"/>
              </a:rPr>
              <a:t> detects nucleosomes and footprints of TF binding</a:t>
            </a:r>
            <a:endParaRPr lang="en-US" sz="36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64624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524"/>
          <a:stretch/>
        </p:blipFill>
        <p:spPr>
          <a:xfrm rot="18628201">
            <a:off x="3964799" y="1541626"/>
            <a:ext cx="4150595" cy="4644403"/>
          </a:xfrm>
          <a:prstGeom prst="rect">
            <a:avLst/>
          </a:prstGeom>
        </p:spPr>
      </p:pic>
      <p:sp>
        <p:nvSpPr>
          <p:cNvPr id="6" name="Rectangle 5"/>
          <p:cNvSpPr/>
          <p:nvPr/>
        </p:nvSpPr>
        <p:spPr>
          <a:xfrm>
            <a:off x="5431012" y="6475191"/>
            <a:ext cx="2806892" cy="246221"/>
          </a:xfrm>
          <a:prstGeom prst="rect">
            <a:avLst/>
          </a:prstGeom>
        </p:spPr>
        <p:txBody>
          <a:bodyPr wrap="square">
            <a:spAutoFit/>
          </a:bodyPr>
          <a:lstStyle/>
          <a:p>
            <a:r>
              <a:rPr lang="en-US" sz="1000" dirty="0" err="1"/>
              <a:t>Reznikoff</a:t>
            </a:r>
            <a:r>
              <a:rPr lang="en-US" sz="1000" dirty="0"/>
              <a:t>, W. S. (2008). </a:t>
            </a:r>
            <a:r>
              <a:rPr lang="en-US" sz="1000" i="1" dirty="0"/>
              <a:t>Annual Review of Genetics</a:t>
            </a:r>
            <a:endParaRPr lang="en-US" sz="1000" dirty="0"/>
          </a:p>
        </p:txBody>
      </p:sp>
      <p:sp>
        <p:nvSpPr>
          <p:cNvPr id="7" name="Rectangle 6"/>
          <p:cNvSpPr/>
          <p:nvPr/>
        </p:nvSpPr>
        <p:spPr>
          <a:xfrm rot="19253655">
            <a:off x="4539215" y="2321711"/>
            <a:ext cx="420727" cy="1869832"/>
          </a:xfrm>
          <a:prstGeom prst="rect">
            <a:avLst/>
          </a:prstGeom>
          <a:solidFill>
            <a:schemeClr val="bg1"/>
          </a:solidFill>
          <a:ln>
            <a:noFill/>
          </a:ln>
          <a:effectLst>
            <a:glow>
              <a:schemeClr val="bg1">
                <a:alpha val="60000"/>
              </a:schemeClr>
            </a:glo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19253655">
            <a:off x="7262728" y="3525891"/>
            <a:ext cx="420727" cy="1869832"/>
          </a:xfrm>
          <a:prstGeom prst="rect">
            <a:avLst/>
          </a:prstGeom>
          <a:solidFill>
            <a:schemeClr val="bg1"/>
          </a:solidFill>
          <a:ln>
            <a:noFill/>
          </a:ln>
          <a:effectLst>
            <a:glow>
              <a:schemeClr val="bg1">
                <a:alpha val="60000"/>
              </a:schemeClr>
            </a:glo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16200000">
            <a:off x="5899258" y="2922768"/>
            <a:ext cx="420727" cy="1869832"/>
          </a:xfrm>
          <a:prstGeom prst="rect">
            <a:avLst/>
          </a:prstGeom>
          <a:solidFill>
            <a:schemeClr val="bg1"/>
          </a:solidFill>
          <a:ln>
            <a:noFill/>
          </a:ln>
          <a:effectLst>
            <a:glow>
              <a:schemeClr val="bg1">
                <a:alpha val="60000"/>
              </a:schemeClr>
            </a:glo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4508289" y="2680093"/>
            <a:ext cx="3856909" cy="2960588"/>
          </a:xfrm>
          <a:custGeom>
            <a:avLst/>
            <a:gdLst>
              <a:gd name="connsiteX0" fmla="*/ 0 w 3856909"/>
              <a:gd name="connsiteY0" fmla="*/ 0 h 2960588"/>
              <a:gd name="connsiteX1" fmla="*/ 833663 w 3856909"/>
              <a:gd name="connsiteY1" fmla="*/ 1090736 h 2960588"/>
              <a:gd name="connsiteX2" fmla="*/ 2547737 w 3856909"/>
              <a:gd name="connsiteY2" fmla="*/ 1230973 h 2960588"/>
              <a:gd name="connsiteX3" fmla="*/ 3654094 w 3856909"/>
              <a:gd name="connsiteY3" fmla="*/ 2680093 h 2960588"/>
              <a:gd name="connsiteX4" fmla="*/ 3856666 w 3856909"/>
              <a:gd name="connsiteY4" fmla="*/ 2960568 h 2960588"/>
              <a:gd name="connsiteX5" fmla="*/ 3856666 w 3856909"/>
              <a:gd name="connsiteY5" fmla="*/ 2960568 h 2960588"/>
              <a:gd name="connsiteX6" fmla="*/ 3856666 w 3856909"/>
              <a:gd name="connsiteY6" fmla="*/ 2952777 h 296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909" h="2960588">
                <a:moveTo>
                  <a:pt x="0" y="0"/>
                </a:moveTo>
                <a:cubicBezTo>
                  <a:pt x="204520" y="442787"/>
                  <a:pt x="409040" y="885574"/>
                  <a:pt x="833663" y="1090736"/>
                </a:cubicBezTo>
                <a:cubicBezTo>
                  <a:pt x="1258286" y="1295898"/>
                  <a:pt x="2077665" y="966080"/>
                  <a:pt x="2547737" y="1230973"/>
                </a:cubicBezTo>
                <a:cubicBezTo>
                  <a:pt x="3017809" y="1495866"/>
                  <a:pt x="3435939" y="2391827"/>
                  <a:pt x="3654094" y="2680093"/>
                </a:cubicBezTo>
                <a:cubicBezTo>
                  <a:pt x="3872249" y="2968359"/>
                  <a:pt x="3856666" y="2960568"/>
                  <a:pt x="3856666" y="2960568"/>
                </a:cubicBezTo>
                <a:lnTo>
                  <a:pt x="3856666" y="2960568"/>
                </a:lnTo>
                <a:lnTo>
                  <a:pt x="3856666" y="2952777"/>
                </a:lnTo>
              </a:path>
            </a:pathLst>
          </a:custGeom>
          <a:ln w="762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4465914" y="2793538"/>
            <a:ext cx="3856909" cy="2960588"/>
          </a:xfrm>
          <a:custGeom>
            <a:avLst/>
            <a:gdLst>
              <a:gd name="connsiteX0" fmla="*/ 0 w 3856909"/>
              <a:gd name="connsiteY0" fmla="*/ 0 h 2960588"/>
              <a:gd name="connsiteX1" fmla="*/ 833663 w 3856909"/>
              <a:gd name="connsiteY1" fmla="*/ 1090736 h 2960588"/>
              <a:gd name="connsiteX2" fmla="*/ 2547737 w 3856909"/>
              <a:gd name="connsiteY2" fmla="*/ 1230973 h 2960588"/>
              <a:gd name="connsiteX3" fmla="*/ 3654094 w 3856909"/>
              <a:gd name="connsiteY3" fmla="*/ 2680093 h 2960588"/>
              <a:gd name="connsiteX4" fmla="*/ 3856666 w 3856909"/>
              <a:gd name="connsiteY4" fmla="*/ 2960568 h 2960588"/>
              <a:gd name="connsiteX5" fmla="*/ 3856666 w 3856909"/>
              <a:gd name="connsiteY5" fmla="*/ 2960568 h 2960588"/>
              <a:gd name="connsiteX6" fmla="*/ 3856666 w 3856909"/>
              <a:gd name="connsiteY6" fmla="*/ 2952777 h 296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909" h="2960588">
                <a:moveTo>
                  <a:pt x="0" y="0"/>
                </a:moveTo>
                <a:cubicBezTo>
                  <a:pt x="204520" y="442787"/>
                  <a:pt x="409040" y="885574"/>
                  <a:pt x="833663" y="1090736"/>
                </a:cubicBezTo>
                <a:cubicBezTo>
                  <a:pt x="1258286" y="1295898"/>
                  <a:pt x="2077665" y="966080"/>
                  <a:pt x="2547737" y="1230973"/>
                </a:cubicBezTo>
                <a:cubicBezTo>
                  <a:pt x="3017809" y="1495866"/>
                  <a:pt x="3435939" y="2391827"/>
                  <a:pt x="3654094" y="2680093"/>
                </a:cubicBezTo>
                <a:cubicBezTo>
                  <a:pt x="3872249" y="2968359"/>
                  <a:pt x="3856666" y="2960568"/>
                  <a:pt x="3856666" y="2960568"/>
                </a:cubicBezTo>
                <a:lnTo>
                  <a:pt x="3856666" y="2960568"/>
                </a:lnTo>
                <a:lnTo>
                  <a:pt x="3856666" y="2952777"/>
                </a:lnTo>
              </a:path>
            </a:pathLst>
          </a:custGeom>
          <a:ln w="76200" cmpd="sng">
            <a:solidFill>
              <a:schemeClr val="accent5">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nvGrpSpPr>
          <p:cNvPr id="28" name="Group 27"/>
          <p:cNvGrpSpPr/>
          <p:nvPr/>
        </p:nvGrpSpPr>
        <p:grpSpPr>
          <a:xfrm rot="8709607">
            <a:off x="6079474" y="4084609"/>
            <a:ext cx="135876" cy="2096933"/>
            <a:chOff x="884777" y="2017861"/>
            <a:chExt cx="135876" cy="2096933"/>
          </a:xfrm>
        </p:grpSpPr>
        <p:cxnSp>
          <p:nvCxnSpPr>
            <p:cNvPr id="18" name="Straight Connector 17"/>
            <p:cNvCxnSpPr/>
            <p:nvPr/>
          </p:nvCxnSpPr>
          <p:spPr>
            <a:xfrm>
              <a:off x="1020653" y="2017861"/>
              <a:ext cx="0" cy="209693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84777" y="3018524"/>
              <a:ext cx="0" cy="109627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rot="19355545">
            <a:off x="6271105" y="1691066"/>
            <a:ext cx="135876" cy="2096933"/>
            <a:chOff x="5236659" y="1550387"/>
            <a:chExt cx="135876" cy="2096933"/>
          </a:xfrm>
        </p:grpSpPr>
        <p:cxnSp>
          <p:nvCxnSpPr>
            <p:cNvPr id="21" name="Straight Connector 20"/>
            <p:cNvCxnSpPr/>
            <p:nvPr/>
          </p:nvCxnSpPr>
          <p:spPr>
            <a:xfrm>
              <a:off x="5372535" y="1550387"/>
              <a:ext cx="0" cy="2096933"/>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236659" y="2551050"/>
              <a:ext cx="0" cy="1096270"/>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6938849" y="3296734"/>
            <a:ext cx="607784"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-OH</a:t>
            </a:r>
          </a:p>
        </p:txBody>
      </p:sp>
      <p:sp>
        <p:nvSpPr>
          <p:cNvPr id="30" name="TextBox 29"/>
          <p:cNvSpPr txBox="1"/>
          <p:nvPr/>
        </p:nvSpPr>
        <p:spPr>
          <a:xfrm rot="10800000">
            <a:off x="4976955" y="4159491"/>
            <a:ext cx="607784"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-OH</a:t>
            </a:r>
          </a:p>
        </p:txBody>
      </p:sp>
      <p:sp>
        <p:nvSpPr>
          <p:cNvPr id="32" name="TextBox 31"/>
          <p:cNvSpPr txBox="1"/>
          <p:nvPr/>
        </p:nvSpPr>
        <p:spPr>
          <a:xfrm rot="5400000">
            <a:off x="7100622" y="3449134"/>
            <a:ext cx="261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a:t>
            </a:r>
          </a:p>
        </p:txBody>
      </p:sp>
      <p:sp>
        <p:nvSpPr>
          <p:cNvPr id="33" name="TextBox 32"/>
          <p:cNvSpPr txBox="1"/>
          <p:nvPr/>
        </p:nvSpPr>
        <p:spPr>
          <a:xfrm rot="5400000">
            <a:off x="5214733" y="4005294"/>
            <a:ext cx="26153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a:t>
            </a:r>
          </a:p>
        </p:txBody>
      </p:sp>
      <p:cxnSp>
        <p:nvCxnSpPr>
          <p:cNvPr id="35" name="Curved Connector 34"/>
          <p:cNvCxnSpPr>
            <a:endCxn id="14" idx="2"/>
          </p:cNvCxnSpPr>
          <p:nvPr/>
        </p:nvCxnSpPr>
        <p:spPr>
          <a:xfrm rot="5400000">
            <a:off x="6943344" y="3773951"/>
            <a:ext cx="320867" cy="180252"/>
          </a:xfrm>
          <a:prstGeom prst="curvedConnector4">
            <a:avLst>
              <a:gd name="adj1" fmla="val 221004"/>
              <a:gd name="adj2" fmla="val 99618"/>
            </a:avLst>
          </a:prstGeom>
          <a:ln>
            <a:solidFill>
              <a:schemeClr val="bg1"/>
            </a:solidFill>
            <a:tailEnd type="arrow"/>
          </a:ln>
          <a:effectLst>
            <a:outerShdw blurRad="50800" dist="38100" dir="2700000" algn="tl" rotWithShape="0">
              <a:prstClr val="black"/>
            </a:outerShdw>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p:nvPr/>
        </p:nvCxnSpPr>
        <p:spPr>
          <a:xfrm rot="5400000" flipH="1" flipV="1">
            <a:off x="5271454" y="3805896"/>
            <a:ext cx="380866" cy="298214"/>
          </a:xfrm>
          <a:prstGeom prst="curvedConnector3">
            <a:avLst>
              <a:gd name="adj1" fmla="val 196226"/>
            </a:avLst>
          </a:prstGeom>
          <a:ln>
            <a:solidFill>
              <a:schemeClr val="bg1"/>
            </a:solidFill>
            <a:tailEnd type="arrow"/>
          </a:ln>
          <a:effectLst>
            <a:outerShdw blurRad="50800" dist="38100" dir="2700000" algn="tl" rotWithShape="0">
              <a:prstClr val="black"/>
            </a:outerShdw>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rot="3771733">
            <a:off x="4318152" y="2384818"/>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5’</a:t>
            </a:r>
          </a:p>
        </p:txBody>
      </p:sp>
      <p:sp>
        <p:nvSpPr>
          <p:cNvPr id="65" name="TextBox 64"/>
          <p:cNvSpPr txBox="1"/>
          <p:nvPr/>
        </p:nvSpPr>
        <p:spPr>
          <a:xfrm rot="3429680">
            <a:off x="5561938" y="1606049"/>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5’</a:t>
            </a:r>
          </a:p>
        </p:txBody>
      </p:sp>
      <p:sp>
        <p:nvSpPr>
          <p:cNvPr id="66" name="TextBox 65"/>
          <p:cNvSpPr txBox="1"/>
          <p:nvPr/>
        </p:nvSpPr>
        <p:spPr>
          <a:xfrm rot="3429680">
            <a:off x="6565254" y="5928603"/>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5’</a:t>
            </a:r>
          </a:p>
        </p:txBody>
      </p:sp>
      <p:sp>
        <p:nvSpPr>
          <p:cNvPr id="67" name="TextBox 66"/>
          <p:cNvSpPr txBox="1"/>
          <p:nvPr/>
        </p:nvSpPr>
        <p:spPr>
          <a:xfrm rot="3429680">
            <a:off x="8134310" y="5709255"/>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5’</a:t>
            </a:r>
          </a:p>
        </p:txBody>
      </p:sp>
      <p:sp>
        <p:nvSpPr>
          <p:cNvPr id="68" name="TextBox 67"/>
          <p:cNvSpPr txBox="1"/>
          <p:nvPr/>
        </p:nvSpPr>
        <p:spPr>
          <a:xfrm rot="3429680">
            <a:off x="8306774" y="5569460"/>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3’</a:t>
            </a:r>
          </a:p>
        </p:txBody>
      </p:sp>
      <p:sp>
        <p:nvSpPr>
          <p:cNvPr id="69" name="TextBox 68"/>
          <p:cNvSpPr txBox="1"/>
          <p:nvPr/>
        </p:nvSpPr>
        <p:spPr>
          <a:xfrm rot="3429680">
            <a:off x="5993834" y="2481843"/>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3’</a:t>
            </a:r>
          </a:p>
        </p:txBody>
      </p:sp>
      <p:sp>
        <p:nvSpPr>
          <p:cNvPr id="70" name="TextBox 69"/>
          <p:cNvSpPr txBox="1"/>
          <p:nvPr/>
        </p:nvSpPr>
        <p:spPr>
          <a:xfrm rot="3429680">
            <a:off x="6098066" y="5037128"/>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3’</a:t>
            </a:r>
          </a:p>
        </p:txBody>
      </p:sp>
      <p:sp>
        <p:nvSpPr>
          <p:cNvPr id="71" name="TextBox 70"/>
          <p:cNvSpPr txBox="1"/>
          <p:nvPr/>
        </p:nvSpPr>
        <p:spPr>
          <a:xfrm rot="3877267">
            <a:off x="4160111" y="2558164"/>
            <a:ext cx="377026"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b="1" dirty="0">
                <a:latin typeface="Arial"/>
                <a:cs typeface="Arial"/>
              </a:rPr>
              <a:t>3’</a:t>
            </a:r>
          </a:p>
        </p:txBody>
      </p:sp>
      <p:sp>
        <p:nvSpPr>
          <p:cNvPr id="4" name="Title 3"/>
          <p:cNvSpPr>
            <a:spLocks noGrp="1"/>
          </p:cNvSpPr>
          <p:nvPr>
            <p:ph type="title"/>
          </p:nvPr>
        </p:nvSpPr>
        <p:spPr/>
        <p:txBody>
          <a:bodyPr>
            <a:normAutofit/>
          </a:bodyPr>
          <a:lstStyle/>
          <a:p>
            <a:r>
              <a:rPr lang="en-US" sz="3600" dirty="0">
                <a:latin typeface="Helvetica Light" charset="0"/>
                <a:ea typeface="Helvetica Light" charset="0"/>
                <a:cs typeface="Helvetica Light" charset="0"/>
              </a:rPr>
              <a:t>“Activated” Tn5 </a:t>
            </a:r>
            <a:r>
              <a:rPr lang="en-US" sz="3600" dirty="0" err="1">
                <a:latin typeface="Helvetica Light" charset="0"/>
                <a:ea typeface="Helvetica Light" charset="0"/>
                <a:cs typeface="Helvetica Light" charset="0"/>
              </a:rPr>
              <a:t>transposase</a:t>
            </a:r>
            <a:r>
              <a:rPr lang="en-US" sz="3600" dirty="0">
                <a:latin typeface="Helvetica Light" charset="0"/>
                <a:ea typeface="Helvetica Light" charset="0"/>
                <a:cs typeface="Helvetica Light" charset="0"/>
              </a:rPr>
              <a:t> dimer with sequencing adaptors</a:t>
            </a:r>
          </a:p>
        </p:txBody>
      </p:sp>
      <p:sp>
        <p:nvSpPr>
          <p:cNvPr id="72" name="TextBox 71"/>
          <p:cNvSpPr txBox="1"/>
          <p:nvPr/>
        </p:nvSpPr>
        <p:spPr>
          <a:xfrm>
            <a:off x="6264986" y="1905457"/>
            <a:ext cx="1690487" cy="338554"/>
          </a:xfrm>
          <a:prstGeom prst="rect">
            <a:avLst/>
          </a:prstGeom>
          <a:noFill/>
        </p:spPr>
        <p:txBody>
          <a:bodyPr wrap="none" rtlCol="0">
            <a:spAutoFit/>
          </a:bodyPr>
          <a:lstStyle/>
          <a:p>
            <a:r>
              <a:rPr lang="en-US" sz="1600" b="1" dirty="0">
                <a:solidFill>
                  <a:srgbClr val="FF0000"/>
                </a:solidFill>
              </a:rPr>
              <a:t>Tn5ME-A adaptor</a:t>
            </a:r>
          </a:p>
        </p:txBody>
      </p:sp>
      <p:sp>
        <p:nvSpPr>
          <p:cNvPr id="73" name="TextBox 72"/>
          <p:cNvSpPr txBox="1"/>
          <p:nvPr/>
        </p:nvSpPr>
        <p:spPr>
          <a:xfrm>
            <a:off x="4475363" y="5755419"/>
            <a:ext cx="1868232" cy="369332"/>
          </a:xfrm>
          <a:prstGeom prst="rect">
            <a:avLst/>
          </a:prstGeom>
          <a:noFill/>
        </p:spPr>
        <p:txBody>
          <a:bodyPr wrap="none" rtlCol="0">
            <a:spAutoFit/>
          </a:bodyPr>
          <a:lstStyle/>
          <a:p>
            <a:r>
              <a:rPr lang="en-US" b="1" dirty="0">
                <a:solidFill>
                  <a:srgbClr val="0000FF"/>
                </a:solidFill>
              </a:rPr>
              <a:t>Tn5ME-B adaptor</a:t>
            </a:r>
          </a:p>
        </p:txBody>
      </p:sp>
      <p:sp>
        <p:nvSpPr>
          <p:cNvPr id="74" name="TextBox 73"/>
          <p:cNvSpPr txBox="1"/>
          <p:nvPr/>
        </p:nvSpPr>
        <p:spPr>
          <a:xfrm>
            <a:off x="6095687" y="4189643"/>
            <a:ext cx="1290249" cy="369332"/>
          </a:xfrm>
          <a:prstGeom prst="rect">
            <a:avLst/>
          </a:prstGeom>
          <a:noFill/>
        </p:spPr>
        <p:txBody>
          <a:bodyPr wrap="none" rtlCol="0">
            <a:spAutoFit/>
          </a:bodyPr>
          <a:lstStyle/>
          <a:p>
            <a:r>
              <a:rPr lang="en-US" b="1" dirty="0"/>
              <a:t>Target DNA</a:t>
            </a:r>
          </a:p>
        </p:txBody>
      </p:sp>
      <p:sp>
        <p:nvSpPr>
          <p:cNvPr id="75" name="TextBox 74"/>
          <p:cNvSpPr txBox="1"/>
          <p:nvPr/>
        </p:nvSpPr>
        <p:spPr>
          <a:xfrm>
            <a:off x="1896472" y="4179269"/>
            <a:ext cx="1915458" cy="369332"/>
          </a:xfrm>
          <a:prstGeom prst="rect">
            <a:avLst/>
          </a:prstGeom>
          <a:noFill/>
        </p:spPr>
        <p:txBody>
          <a:bodyPr wrap="none" rtlCol="0">
            <a:spAutoFit/>
          </a:bodyPr>
          <a:lstStyle/>
          <a:p>
            <a:r>
              <a:rPr lang="en-US" b="1" dirty="0">
                <a:solidFill>
                  <a:srgbClr val="008000"/>
                </a:solidFill>
              </a:rPr>
              <a:t>Tn5 </a:t>
            </a:r>
            <a:r>
              <a:rPr lang="en-US" b="1" dirty="0" err="1">
                <a:solidFill>
                  <a:srgbClr val="008000"/>
                </a:solidFill>
              </a:rPr>
              <a:t>transposase</a:t>
            </a:r>
            <a:r>
              <a:rPr lang="en-US" b="1" dirty="0">
                <a:solidFill>
                  <a:srgbClr val="008000"/>
                </a:solidFill>
              </a:rPr>
              <a:t> 1</a:t>
            </a:r>
          </a:p>
        </p:txBody>
      </p:sp>
      <p:sp>
        <p:nvSpPr>
          <p:cNvPr id="76" name="TextBox 75"/>
          <p:cNvSpPr txBox="1"/>
          <p:nvPr/>
        </p:nvSpPr>
        <p:spPr>
          <a:xfrm>
            <a:off x="7893009" y="2592162"/>
            <a:ext cx="1915909" cy="369332"/>
          </a:xfrm>
          <a:prstGeom prst="rect">
            <a:avLst/>
          </a:prstGeom>
          <a:noFill/>
        </p:spPr>
        <p:txBody>
          <a:bodyPr wrap="none" rtlCol="0">
            <a:spAutoFit/>
          </a:bodyPr>
          <a:lstStyle/>
          <a:p>
            <a:r>
              <a:rPr lang="en-US" b="1" dirty="0">
                <a:solidFill>
                  <a:schemeClr val="accent4">
                    <a:lumMod val="75000"/>
                  </a:schemeClr>
                </a:solidFill>
              </a:rPr>
              <a:t>Tn5 </a:t>
            </a:r>
            <a:r>
              <a:rPr lang="en-US" b="1" dirty="0" err="1">
                <a:solidFill>
                  <a:schemeClr val="accent4">
                    <a:lumMod val="75000"/>
                  </a:schemeClr>
                </a:solidFill>
              </a:rPr>
              <a:t>transposase</a:t>
            </a:r>
            <a:r>
              <a:rPr lang="en-US" b="1" dirty="0">
                <a:solidFill>
                  <a:schemeClr val="accent4">
                    <a:lumMod val="75000"/>
                  </a:schemeClr>
                </a:solidFill>
              </a:rPr>
              <a:t> 2</a:t>
            </a:r>
          </a:p>
        </p:txBody>
      </p:sp>
      <p:sp>
        <p:nvSpPr>
          <p:cNvPr id="77" name="TextBox 76"/>
          <p:cNvSpPr txBox="1"/>
          <p:nvPr/>
        </p:nvSpPr>
        <p:spPr>
          <a:xfrm>
            <a:off x="3074083" y="2061914"/>
            <a:ext cx="1290249" cy="369332"/>
          </a:xfrm>
          <a:prstGeom prst="rect">
            <a:avLst/>
          </a:prstGeom>
          <a:noFill/>
        </p:spPr>
        <p:txBody>
          <a:bodyPr wrap="none" rtlCol="0">
            <a:spAutoFit/>
          </a:bodyPr>
          <a:lstStyle/>
          <a:p>
            <a:r>
              <a:rPr lang="en-US" b="1" dirty="0"/>
              <a:t>Target DNA</a:t>
            </a:r>
          </a:p>
        </p:txBody>
      </p:sp>
      <p:sp>
        <p:nvSpPr>
          <p:cNvPr id="36" name="TextBox 35"/>
          <p:cNvSpPr txBox="1"/>
          <p:nvPr/>
        </p:nvSpPr>
        <p:spPr>
          <a:xfrm>
            <a:off x="9449924" y="6354753"/>
            <a:ext cx="2282420" cy="369332"/>
          </a:xfrm>
          <a:prstGeom prst="rect">
            <a:avLst/>
          </a:prstGeom>
          <a:noFill/>
        </p:spPr>
        <p:txBody>
          <a:bodyPr wrap="none" rtlCol="0">
            <a:spAutoFit/>
          </a:bodyPr>
          <a:lstStyle/>
          <a:p>
            <a:r>
              <a:rPr lang="en-US"/>
              <a:t>Slide by Kohta</a:t>
            </a:r>
            <a:r>
              <a:rPr lang="en-US" dirty="0"/>
              <a:t> Ikegami</a:t>
            </a:r>
          </a:p>
        </p:txBody>
      </p:sp>
    </p:spTree>
    <p:extLst>
      <p:ext uri="{BB962C8B-B14F-4D97-AF65-F5344CB8AC3E}">
        <p14:creationId xmlns:p14="http://schemas.microsoft.com/office/powerpoint/2010/main" val="1167938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4373520" y="1190240"/>
            <a:ext cx="3006907" cy="2687203"/>
            <a:chOff x="2193894" y="1788529"/>
            <a:chExt cx="4644403" cy="4150595"/>
          </a:xfrm>
        </p:grpSpPr>
        <p:pic>
          <p:nvPicPr>
            <p:cNvPr id="34" name="Picture 33"/>
            <p:cNvPicPr>
              <a:picLocks noChangeAspect="1"/>
            </p:cNvPicPr>
            <p:nvPr/>
          </p:nvPicPr>
          <p:blipFill rotWithShape="1">
            <a:blip r:embed="rId2">
              <a:alphaModFix amt="17000"/>
            </a:blip>
            <a:srcRect b="4524"/>
            <a:stretch/>
          </p:blipFill>
          <p:spPr>
            <a:xfrm rot="18628201">
              <a:off x="2440798" y="1541625"/>
              <a:ext cx="4150595" cy="4644403"/>
            </a:xfrm>
            <a:prstGeom prst="rect">
              <a:avLst/>
            </a:prstGeom>
          </p:spPr>
        </p:pic>
        <p:sp>
          <p:nvSpPr>
            <p:cNvPr id="35" name="Rectangle 34"/>
            <p:cNvSpPr/>
            <p:nvPr/>
          </p:nvSpPr>
          <p:spPr>
            <a:xfrm rot="19253655">
              <a:off x="3015214" y="2321711"/>
              <a:ext cx="420727" cy="1869832"/>
            </a:xfrm>
            <a:prstGeom prst="rect">
              <a:avLst/>
            </a:prstGeom>
            <a:solidFill>
              <a:schemeClr val="bg1"/>
            </a:solidFill>
            <a:ln>
              <a:noFill/>
            </a:ln>
            <a:effectLst>
              <a:glow>
                <a:schemeClr val="bg1">
                  <a:alpha val="60000"/>
                </a:schemeClr>
              </a:glo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rot="19253655">
              <a:off x="5738727" y="3525891"/>
              <a:ext cx="420727" cy="1869832"/>
            </a:xfrm>
            <a:prstGeom prst="rect">
              <a:avLst/>
            </a:prstGeom>
            <a:solidFill>
              <a:schemeClr val="bg1"/>
            </a:solidFill>
            <a:ln>
              <a:noFill/>
            </a:ln>
            <a:effectLst>
              <a:glow>
                <a:schemeClr val="bg1">
                  <a:alpha val="60000"/>
                </a:schemeClr>
              </a:glo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rot="16200000">
              <a:off x="4375257" y="2922768"/>
              <a:ext cx="420727" cy="1869832"/>
            </a:xfrm>
            <a:prstGeom prst="rect">
              <a:avLst/>
            </a:prstGeom>
            <a:solidFill>
              <a:schemeClr val="bg1"/>
            </a:solidFill>
            <a:ln>
              <a:noFill/>
            </a:ln>
            <a:effectLst>
              <a:glow>
                <a:schemeClr val="bg1">
                  <a:alpha val="60000"/>
                </a:schemeClr>
              </a:glo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981200" y="71438"/>
            <a:ext cx="8229600" cy="1143000"/>
          </a:xfrm>
        </p:spPr>
        <p:txBody>
          <a:bodyPr>
            <a:normAutofit/>
          </a:bodyPr>
          <a:lstStyle/>
          <a:p>
            <a:r>
              <a:rPr lang="en-US" sz="3600" dirty="0">
                <a:latin typeface="Helvetica Light" charset="0"/>
                <a:ea typeface="Helvetica Light" charset="0"/>
                <a:cs typeface="Helvetica Light" charset="0"/>
              </a:rPr>
              <a:t>Insertion mechanism creates 9 </a:t>
            </a:r>
            <a:r>
              <a:rPr lang="en-US" sz="3600" dirty="0" err="1">
                <a:latin typeface="Helvetica Light" charset="0"/>
                <a:ea typeface="Helvetica Light" charset="0"/>
                <a:cs typeface="Helvetica Light" charset="0"/>
              </a:rPr>
              <a:t>bp</a:t>
            </a:r>
            <a:r>
              <a:rPr lang="en-US" sz="3600" dirty="0">
                <a:latin typeface="Helvetica Light" charset="0"/>
                <a:ea typeface="Helvetica Light" charset="0"/>
                <a:cs typeface="Helvetica Light" charset="0"/>
              </a:rPr>
              <a:t> off-set between plus and minus strand</a:t>
            </a:r>
          </a:p>
        </p:txBody>
      </p:sp>
      <p:sp>
        <p:nvSpPr>
          <p:cNvPr id="10" name="Freeform 9"/>
          <p:cNvSpPr/>
          <p:nvPr/>
        </p:nvSpPr>
        <p:spPr>
          <a:xfrm>
            <a:off x="4949962" y="1816625"/>
            <a:ext cx="2285468" cy="1754340"/>
          </a:xfrm>
          <a:custGeom>
            <a:avLst/>
            <a:gdLst>
              <a:gd name="connsiteX0" fmla="*/ 0 w 3856909"/>
              <a:gd name="connsiteY0" fmla="*/ 0 h 2960588"/>
              <a:gd name="connsiteX1" fmla="*/ 833663 w 3856909"/>
              <a:gd name="connsiteY1" fmla="*/ 1090736 h 2960588"/>
              <a:gd name="connsiteX2" fmla="*/ 2547737 w 3856909"/>
              <a:gd name="connsiteY2" fmla="*/ 1230973 h 2960588"/>
              <a:gd name="connsiteX3" fmla="*/ 3654094 w 3856909"/>
              <a:gd name="connsiteY3" fmla="*/ 2680093 h 2960588"/>
              <a:gd name="connsiteX4" fmla="*/ 3856666 w 3856909"/>
              <a:gd name="connsiteY4" fmla="*/ 2960568 h 2960588"/>
              <a:gd name="connsiteX5" fmla="*/ 3856666 w 3856909"/>
              <a:gd name="connsiteY5" fmla="*/ 2960568 h 2960588"/>
              <a:gd name="connsiteX6" fmla="*/ 3856666 w 3856909"/>
              <a:gd name="connsiteY6" fmla="*/ 2952777 h 296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909" h="2960588">
                <a:moveTo>
                  <a:pt x="0" y="0"/>
                </a:moveTo>
                <a:cubicBezTo>
                  <a:pt x="204520" y="442787"/>
                  <a:pt x="409040" y="885574"/>
                  <a:pt x="833663" y="1090736"/>
                </a:cubicBezTo>
                <a:cubicBezTo>
                  <a:pt x="1258286" y="1295898"/>
                  <a:pt x="2077665" y="966080"/>
                  <a:pt x="2547737" y="1230973"/>
                </a:cubicBezTo>
                <a:cubicBezTo>
                  <a:pt x="3017809" y="1495866"/>
                  <a:pt x="3435939" y="2391827"/>
                  <a:pt x="3654094" y="2680093"/>
                </a:cubicBezTo>
                <a:cubicBezTo>
                  <a:pt x="3872249" y="2968359"/>
                  <a:pt x="3856666" y="2960568"/>
                  <a:pt x="3856666" y="2960568"/>
                </a:cubicBezTo>
                <a:lnTo>
                  <a:pt x="3856666" y="2960568"/>
                </a:lnTo>
                <a:lnTo>
                  <a:pt x="3856666" y="2952777"/>
                </a:lnTo>
              </a:path>
            </a:pathLst>
          </a:custGeom>
          <a:ln w="381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1" name="Freeform 10"/>
          <p:cNvSpPr/>
          <p:nvPr/>
        </p:nvSpPr>
        <p:spPr>
          <a:xfrm>
            <a:off x="4924852" y="1883848"/>
            <a:ext cx="2285468" cy="1754340"/>
          </a:xfrm>
          <a:custGeom>
            <a:avLst/>
            <a:gdLst>
              <a:gd name="connsiteX0" fmla="*/ 0 w 3856909"/>
              <a:gd name="connsiteY0" fmla="*/ 0 h 2960588"/>
              <a:gd name="connsiteX1" fmla="*/ 833663 w 3856909"/>
              <a:gd name="connsiteY1" fmla="*/ 1090736 h 2960588"/>
              <a:gd name="connsiteX2" fmla="*/ 2547737 w 3856909"/>
              <a:gd name="connsiteY2" fmla="*/ 1230973 h 2960588"/>
              <a:gd name="connsiteX3" fmla="*/ 3654094 w 3856909"/>
              <a:gd name="connsiteY3" fmla="*/ 2680093 h 2960588"/>
              <a:gd name="connsiteX4" fmla="*/ 3856666 w 3856909"/>
              <a:gd name="connsiteY4" fmla="*/ 2960568 h 2960588"/>
              <a:gd name="connsiteX5" fmla="*/ 3856666 w 3856909"/>
              <a:gd name="connsiteY5" fmla="*/ 2960568 h 2960588"/>
              <a:gd name="connsiteX6" fmla="*/ 3856666 w 3856909"/>
              <a:gd name="connsiteY6" fmla="*/ 2952777 h 296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909" h="2960588">
                <a:moveTo>
                  <a:pt x="0" y="0"/>
                </a:moveTo>
                <a:cubicBezTo>
                  <a:pt x="204520" y="442787"/>
                  <a:pt x="409040" y="885574"/>
                  <a:pt x="833663" y="1090736"/>
                </a:cubicBezTo>
                <a:cubicBezTo>
                  <a:pt x="1258286" y="1295898"/>
                  <a:pt x="2077665" y="966080"/>
                  <a:pt x="2547737" y="1230973"/>
                </a:cubicBezTo>
                <a:cubicBezTo>
                  <a:pt x="3017809" y="1495866"/>
                  <a:pt x="3435939" y="2391827"/>
                  <a:pt x="3654094" y="2680093"/>
                </a:cubicBezTo>
                <a:cubicBezTo>
                  <a:pt x="3872249" y="2968359"/>
                  <a:pt x="3856666" y="2960568"/>
                  <a:pt x="3856666" y="2960568"/>
                </a:cubicBezTo>
                <a:lnTo>
                  <a:pt x="3856666" y="2960568"/>
                </a:lnTo>
                <a:lnTo>
                  <a:pt x="3856666" y="2952777"/>
                </a:lnTo>
              </a:path>
            </a:pathLst>
          </a:custGeom>
          <a:ln w="38100" cmpd="sng">
            <a:solidFill>
              <a:srgbClr val="31859C"/>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200"/>
          </a:p>
        </p:txBody>
      </p:sp>
      <p:grpSp>
        <p:nvGrpSpPr>
          <p:cNvPr id="12" name="Group 11"/>
          <p:cNvGrpSpPr/>
          <p:nvPr/>
        </p:nvGrpSpPr>
        <p:grpSpPr>
          <a:xfrm rot="8709607">
            <a:off x="5880992" y="2648891"/>
            <a:ext cx="80515" cy="1242568"/>
            <a:chOff x="884777" y="2017861"/>
            <a:chExt cx="135876" cy="2096933"/>
          </a:xfrm>
        </p:grpSpPr>
        <p:cxnSp>
          <p:nvCxnSpPr>
            <p:cNvPr id="13" name="Straight Connector 12"/>
            <p:cNvCxnSpPr/>
            <p:nvPr/>
          </p:nvCxnSpPr>
          <p:spPr>
            <a:xfrm>
              <a:off x="1020653" y="2017861"/>
              <a:ext cx="0" cy="2096933"/>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84777" y="3018524"/>
              <a:ext cx="0" cy="109627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rot="19355545">
            <a:off x="5994546" y="1230562"/>
            <a:ext cx="80515" cy="1242568"/>
            <a:chOff x="5236659" y="1550387"/>
            <a:chExt cx="135876" cy="2096933"/>
          </a:xfrm>
        </p:grpSpPr>
        <p:cxnSp>
          <p:nvCxnSpPr>
            <p:cNvPr id="16" name="Straight Connector 15"/>
            <p:cNvCxnSpPr/>
            <p:nvPr/>
          </p:nvCxnSpPr>
          <p:spPr>
            <a:xfrm>
              <a:off x="5372535" y="1550387"/>
              <a:ext cx="0" cy="209693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36659" y="2551050"/>
              <a:ext cx="0" cy="109627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6349475" y="2154857"/>
            <a:ext cx="466744"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-OH</a:t>
            </a:r>
          </a:p>
        </p:txBody>
      </p:sp>
      <p:sp>
        <p:nvSpPr>
          <p:cNvPr id="19" name="TextBox 18"/>
          <p:cNvSpPr txBox="1"/>
          <p:nvPr/>
        </p:nvSpPr>
        <p:spPr>
          <a:xfrm rot="10800000">
            <a:off x="5174381" y="2664192"/>
            <a:ext cx="466744"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-OH</a:t>
            </a:r>
          </a:p>
        </p:txBody>
      </p:sp>
      <p:sp>
        <p:nvSpPr>
          <p:cNvPr id="20" name="TextBox 19"/>
          <p:cNvSpPr txBox="1"/>
          <p:nvPr/>
        </p:nvSpPr>
        <p:spPr>
          <a:xfrm rot="5400000">
            <a:off x="6445618" y="2243259"/>
            <a:ext cx="235912"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a:t>
            </a:r>
          </a:p>
        </p:txBody>
      </p:sp>
      <p:sp>
        <p:nvSpPr>
          <p:cNvPr id="21" name="TextBox 20"/>
          <p:cNvSpPr txBox="1"/>
          <p:nvPr/>
        </p:nvSpPr>
        <p:spPr>
          <a:xfrm rot="5400000">
            <a:off x="5328107" y="2572820"/>
            <a:ext cx="235912"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a:t>
            </a:r>
          </a:p>
        </p:txBody>
      </p:sp>
      <p:cxnSp>
        <p:nvCxnSpPr>
          <p:cNvPr id="23" name="Curved Connector 22"/>
          <p:cNvCxnSpPr/>
          <p:nvPr/>
        </p:nvCxnSpPr>
        <p:spPr>
          <a:xfrm rot="5400000" flipH="1" flipV="1">
            <a:off x="5402187" y="2483737"/>
            <a:ext cx="225688" cy="176711"/>
          </a:xfrm>
          <a:prstGeom prst="curvedConnector3">
            <a:avLst>
              <a:gd name="adj1" fmla="val 196226"/>
            </a:avLst>
          </a:prstGeom>
          <a:ln w="12700" cmpd="sng">
            <a:solidFill>
              <a:schemeClr val="tx1"/>
            </a:solidFill>
            <a:tailEnd type="arrow"/>
          </a:ln>
          <a:effectLst>
            <a:outerShdw blurRad="50800" dist="38100" dir="2700000" algn="tl" rotWithShape="0">
              <a:prstClr val="black"/>
            </a:outerShdw>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rot="3771733">
            <a:off x="4792548" y="1612583"/>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25" name="TextBox 24"/>
          <p:cNvSpPr txBox="1"/>
          <p:nvPr/>
        </p:nvSpPr>
        <p:spPr>
          <a:xfrm rot="3429680">
            <a:off x="5529571" y="1151113"/>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26" name="TextBox 25"/>
          <p:cNvSpPr txBox="1"/>
          <p:nvPr/>
        </p:nvSpPr>
        <p:spPr>
          <a:xfrm rot="3429680">
            <a:off x="6124101" y="3712504"/>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27" name="TextBox 26"/>
          <p:cNvSpPr txBox="1"/>
          <p:nvPr/>
        </p:nvSpPr>
        <p:spPr>
          <a:xfrm rot="3429680">
            <a:off x="7053867" y="3582527"/>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28" name="TextBox 27"/>
          <p:cNvSpPr txBox="1"/>
          <p:nvPr/>
        </p:nvSpPr>
        <p:spPr>
          <a:xfrm rot="3429680">
            <a:off x="7156063" y="3499690"/>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sp>
        <p:nvSpPr>
          <p:cNvPr id="29" name="TextBox 28"/>
          <p:cNvSpPr txBox="1"/>
          <p:nvPr/>
        </p:nvSpPr>
        <p:spPr>
          <a:xfrm rot="3429680">
            <a:off x="5785497" y="1670077"/>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sp>
        <p:nvSpPr>
          <p:cNvPr id="30" name="TextBox 29"/>
          <p:cNvSpPr txBox="1"/>
          <p:nvPr/>
        </p:nvSpPr>
        <p:spPr>
          <a:xfrm rot="3429680">
            <a:off x="5847262" y="3184249"/>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sp>
        <p:nvSpPr>
          <p:cNvPr id="31" name="TextBox 30"/>
          <p:cNvSpPr txBox="1"/>
          <p:nvPr/>
        </p:nvSpPr>
        <p:spPr>
          <a:xfrm rot="3877267">
            <a:off x="4698898" y="1715302"/>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cxnSp>
        <p:nvCxnSpPr>
          <p:cNvPr id="43" name="Straight Connector 42"/>
          <p:cNvCxnSpPr/>
          <p:nvPr/>
        </p:nvCxnSpPr>
        <p:spPr>
          <a:xfrm flipH="1">
            <a:off x="5730991" y="5759092"/>
            <a:ext cx="2085592" cy="0"/>
          </a:xfrm>
          <a:prstGeom prst="line">
            <a:avLst/>
          </a:prstGeom>
          <a:ln w="38100" cmpd="sng">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6606689" y="5850366"/>
            <a:ext cx="1209894" cy="0"/>
          </a:xfrm>
          <a:prstGeom prst="line">
            <a:avLst/>
          </a:prstGeom>
          <a:ln w="38100" cmpd="sng">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4141353" y="5759092"/>
            <a:ext cx="1581209" cy="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4963133" y="5850366"/>
            <a:ext cx="759429" cy="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626774" y="4923551"/>
            <a:ext cx="1095214" cy="0"/>
          </a:xfrm>
          <a:prstGeom prst="line">
            <a:avLst/>
          </a:prstGeom>
          <a:ln w="38100" cmpd="sng">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4626774" y="5014825"/>
            <a:ext cx="1934634" cy="0"/>
          </a:xfrm>
          <a:prstGeom prst="line">
            <a:avLst/>
          </a:prstGeom>
          <a:ln w="38100" cmpd="sng">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916299" y="5620593"/>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60" name="TextBox 59"/>
          <p:cNvSpPr txBox="1"/>
          <p:nvPr/>
        </p:nvSpPr>
        <p:spPr>
          <a:xfrm>
            <a:off x="4726112" y="5711470"/>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cxnSp>
        <p:nvCxnSpPr>
          <p:cNvPr id="61" name="Straight Connector 60"/>
          <p:cNvCxnSpPr/>
          <p:nvPr/>
        </p:nvCxnSpPr>
        <p:spPr>
          <a:xfrm flipH="1">
            <a:off x="6581081" y="5014825"/>
            <a:ext cx="1581209"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6581081" y="4923551"/>
            <a:ext cx="759429"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8099884" y="4855950"/>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64" name="TextBox 63"/>
          <p:cNvSpPr txBox="1"/>
          <p:nvPr/>
        </p:nvSpPr>
        <p:spPr>
          <a:xfrm>
            <a:off x="7270770" y="4778260"/>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sp>
        <p:nvSpPr>
          <p:cNvPr id="66" name="TextBox 65"/>
          <p:cNvSpPr txBox="1"/>
          <p:nvPr/>
        </p:nvSpPr>
        <p:spPr>
          <a:xfrm>
            <a:off x="4375274" y="4751092"/>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67" name="TextBox 66"/>
          <p:cNvSpPr txBox="1"/>
          <p:nvPr/>
        </p:nvSpPr>
        <p:spPr>
          <a:xfrm>
            <a:off x="4368482" y="4916759"/>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sp>
        <p:nvSpPr>
          <p:cNvPr id="68" name="TextBox 67"/>
          <p:cNvSpPr txBox="1"/>
          <p:nvPr/>
        </p:nvSpPr>
        <p:spPr>
          <a:xfrm>
            <a:off x="7773374" y="5731845"/>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69" name="TextBox 68"/>
          <p:cNvSpPr txBox="1"/>
          <p:nvPr/>
        </p:nvSpPr>
        <p:spPr>
          <a:xfrm>
            <a:off x="7770807" y="5579762"/>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cxnSp>
        <p:nvCxnSpPr>
          <p:cNvPr id="70" name="Straight Connector 69"/>
          <p:cNvCxnSpPr>
            <a:stCxn id="69" idx="0"/>
            <a:endCxn id="28" idx="3"/>
          </p:cNvCxnSpPr>
          <p:nvPr/>
        </p:nvCxnSpPr>
        <p:spPr>
          <a:xfrm flipH="1" flipV="1">
            <a:off x="7397356" y="3769641"/>
            <a:ext cx="529904" cy="1810120"/>
          </a:xfrm>
          <a:prstGeom prst="line">
            <a:avLst/>
          </a:prstGeom>
          <a:ln w="12700" cmpd="sng">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6" idx="0"/>
            <a:endCxn id="31" idx="2"/>
          </p:cNvCxnSpPr>
          <p:nvPr/>
        </p:nvCxnSpPr>
        <p:spPr>
          <a:xfrm flipV="1">
            <a:off x="4531728" y="1913163"/>
            <a:ext cx="198491" cy="2837929"/>
          </a:xfrm>
          <a:prstGeom prst="line">
            <a:avLst/>
          </a:prstGeom>
          <a:ln w="12700" cmpd="sng">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5615725" y="2461245"/>
            <a:ext cx="0" cy="82522"/>
          </a:xfrm>
          <a:prstGeom prst="line">
            <a:avLst/>
          </a:prstGeom>
          <a:ln w="762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6434045" y="2585042"/>
            <a:ext cx="29730" cy="66832"/>
          </a:xfrm>
          <a:prstGeom prst="line">
            <a:avLst/>
          </a:prstGeom>
          <a:ln w="762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5400000">
            <a:off x="6392890" y="2464808"/>
            <a:ext cx="190134" cy="106811"/>
          </a:xfrm>
          <a:prstGeom prst="curvedConnector4">
            <a:avLst>
              <a:gd name="adj1" fmla="val 221004"/>
              <a:gd name="adj2" fmla="val 99618"/>
            </a:avLst>
          </a:prstGeom>
          <a:ln w="12700" cmpd="sng">
            <a:solidFill>
              <a:schemeClr val="tx1"/>
            </a:solidFill>
            <a:tailEnd type="arrow"/>
          </a:ln>
          <a:effectLst>
            <a:outerShdw blurRad="50800" dist="38100" dir="2700000" algn="tl" rotWithShape="0">
              <a:prstClr val="black"/>
            </a:outerShdw>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5896288" y="1328545"/>
            <a:ext cx="1314032" cy="276999"/>
          </a:xfrm>
          <a:prstGeom prst="rect">
            <a:avLst/>
          </a:prstGeom>
          <a:noFill/>
        </p:spPr>
        <p:txBody>
          <a:bodyPr wrap="none" rtlCol="0">
            <a:spAutoFit/>
          </a:bodyPr>
          <a:lstStyle/>
          <a:p>
            <a:r>
              <a:rPr lang="en-US" sz="1200" b="1" dirty="0">
                <a:solidFill>
                  <a:srgbClr val="FF0000"/>
                </a:solidFill>
              </a:rPr>
              <a:t>Tn5ME-A adaptor</a:t>
            </a:r>
          </a:p>
        </p:txBody>
      </p:sp>
      <p:sp>
        <p:nvSpPr>
          <p:cNvPr id="97" name="TextBox 96"/>
          <p:cNvSpPr txBox="1"/>
          <p:nvPr/>
        </p:nvSpPr>
        <p:spPr>
          <a:xfrm>
            <a:off x="4659511" y="3489118"/>
            <a:ext cx="1307044" cy="276999"/>
          </a:xfrm>
          <a:prstGeom prst="rect">
            <a:avLst/>
          </a:prstGeom>
          <a:noFill/>
        </p:spPr>
        <p:txBody>
          <a:bodyPr wrap="none" rtlCol="0">
            <a:spAutoFit/>
          </a:bodyPr>
          <a:lstStyle/>
          <a:p>
            <a:r>
              <a:rPr lang="en-US" sz="1200" b="1" dirty="0">
                <a:solidFill>
                  <a:srgbClr val="0000FF"/>
                </a:solidFill>
              </a:rPr>
              <a:t>Tn5ME-B adaptor</a:t>
            </a:r>
          </a:p>
        </p:txBody>
      </p:sp>
      <p:sp>
        <p:nvSpPr>
          <p:cNvPr id="98" name="TextBox 97"/>
          <p:cNvSpPr txBox="1"/>
          <p:nvPr/>
        </p:nvSpPr>
        <p:spPr>
          <a:xfrm>
            <a:off x="3614955" y="1368772"/>
            <a:ext cx="1290249" cy="369332"/>
          </a:xfrm>
          <a:prstGeom prst="rect">
            <a:avLst/>
          </a:prstGeom>
          <a:noFill/>
        </p:spPr>
        <p:txBody>
          <a:bodyPr wrap="none" rtlCol="0">
            <a:spAutoFit/>
          </a:bodyPr>
          <a:lstStyle/>
          <a:p>
            <a:r>
              <a:rPr lang="en-US" b="1" dirty="0"/>
              <a:t>Target DNA</a:t>
            </a:r>
          </a:p>
        </p:txBody>
      </p:sp>
      <p:sp>
        <p:nvSpPr>
          <p:cNvPr id="99" name="TextBox 98"/>
          <p:cNvSpPr txBox="1"/>
          <p:nvPr/>
        </p:nvSpPr>
        <p:spPr>
          <a:xfrm>
            <a:off x="3209801" y="2494781"/>
            <a:ext cx="1915458" cy="369332"/>
          </a:xfrm>
          <a:prstGeom prst="rect">
            <a:avLst/>
          </a:prstGeom>
          <a:noFill/>
        </p:spPr>
        <p:txBody>
          <a:bodyPr wrap="none" rtlCol="0">
            <a:spAutoFit/>
          </a:bodyPr>
          <a:lstStyle/>
          <a:p>
            <a:r>
              <a:rPr lang="en-US" b="1" dirty="0">
                <a:solidFill>
                  <a:srgbClr val="008000"/>
                </a:solidFill>
              </a:rPr>
              <a:t>Tn5 </a:t>
            </a:r>
            <a:r>
              <a:rPr lang="en-US" b="1" dirty="0" err="1">
                <a:solidFill>
                  <a:srgbClr val="008000"/>
                </a:solidFill>
              </a:rPr>
              <a:t>transposase</a:t>
            </a:r>
            <a:r>
              <a:rPr lang="en-US" b="1" dirty="0">
                <a:solidFill>
                  <a:srgbClr val="008000"/>
                </a:solidFill>
              </a:rPr>
              <a:t> 1</a:t>
            </a:r>
          </a:p>
        </p:txBody>
      </p:sp>
      <p:sp>
        <p:nvSpPr>
          <p:cNvPr id="100" name="TextBox 99"/>
          <p:cNvSpPr txBox="1"/>
          <p:nvPr/>
        </p:nvSpPr>
        <p:spPr>
          <a:xfrm>
            <a:off x="6934829" y="2149133"/>
            <a:ext cx="1915909" cy="369332"/>
          </a:xfrm>
          <a:prstGeom prst="rect">
            <a:avLst/>
          </a:prstGeom>
          <a:noFill/>
        </p:spPr>
        <p:txBody>
          <a:bodyPr wrap="none" rtlCol="0">
            <a:spAutoFit/>
          </a:bodyPr>
          <a:lstStyle/>
          <a:p>
            <a:r>
              <a:rPr lang="en-US" b="1" dirty="0">
                <a:solidFill>
                  <a:schemeClr val="accent4">
                    <a:lumMod val="75000"/>
                  </a:schemeClr>
                </a:solidFill>
              </a:rPr>
              <a:t>Tn5 </a:t>
            </a:r>
            <a:r>
              <a:rPr lang="en-US" b="1" dirty="0" err="1">
                <a:solidFill>
                  <a:schemeClr val="accent4">
                    <a:lumMod val="75000"/>
                  </a:schemeClr>
                </a:solidFill>
              </a:rPr>
              <a:t>transposase</a:t>
            </a:r>
            <a:r>
              <a:rPr lang="en-US" b="1" dirty="0">
                <a:solidFill>
                  <a:schemeClr val="accent4">
                    <a:lumMod val="75000"/>
                  </a:schemeClr>
                </a:solidFill>
              </a:rPr>
              <a:t> 2</a:t>
            </a:r>
          </a:p>
        </p:txBody>
      </p:sp>
      <p:sp>
        <p:nvSpPr>
          <p:cNvPr id="103" name="TextBox 102"/>
          <p:cNvSpPr txBox="1"/>
          <p:nvPr/>
        </p:nvSpPr>
        <p:spPr>
          <a:xfrm>
            <a:off x="5580071" y="2298182"/>
            <a:ext cx="1015798" cy="276999"/>
          </a:xfrm>
          <a:prstGeom prst="rect">
            <a:avLst/>
          </a:prstGeom>
          <a:noFill/>
        </p:spPr>
        <p:txBody>
          <a:bodyPr wrap="none" rtlCol="0">
            <a:spAutoFit/>
          </a:bodyPr>
          <a:lstStyle/>
          <a:p>
            <a:r>
              <a:rPr lang="en-US" sz="1200" dirty="0">
                <a:latin typeface="Courier New"/>
                <a:cs typeface="Courier New"/>
              </a:rPr>
              <a:t>*********</a:t>
            </a:r>
          </a:p>
        </p:txBody>
      </p:sp>
      <p:sp>
        <p:nvSpPr>
          <p:cNvPr id="104" name="TextBox 103"/>
          <p:cNvSpPr txBox="1"/>
          <p:nvPr/>
        </p:nvSpPr>
        <p:spPr>
          <a:xfrm>
            <a:off x="5529271" y="2501382"/>
            <a:ext cx="1015798" cy="461665"/>
          </a:xfrm>
          <a:prstGeom prst="rect">
            <a:avLst/>
          </a:prstGeom>
          <a:noFill/>
        </p:spPr>
        <p:txBody>
          <a:bodyPr wrap="none" rtlCol="0">
            <a:spAutoFit/>
          </a:bodyPr>
          <a:lstStyle/>
          <a:p>
            <a:r>
              <a:rPr lang="en-US" sz="1200" dirty="0">
                <a:latin typeface="Courier New"/>
                <a:cs typeface="Courier New"/>
              </a:rPr>
              <a:t>^^^^^^^^^</a:t>
            </a:r>
          </a:p>
          <a:p>
            <a:r>
              <a:rPr lang="en-US" sz="1200" dirty="0">
                <a:latin typeface="Courier New"/>
                <a:cs typeface="Courier New"/>
              </a:rPr>
              <a:t>  (9 </a:t>
            </a:r>
            <a:r>
              <a:rPr lang="en-US" sz="1200" dirty="0" err="1">
                <a:latin typeface="Courier New"/>
                <a:cs typeface="Courier New"/>
              </a:rPr>
              <a:t>bp</a:t>
            </a:r>
            <a:r>
              <a:rPr lang="en-US" sz="1200" dirty="0">
                <a:latin typeface="Courier New"/>
                <a:cs typeface="Courier New"/>
              </a:rPr>
              <a:t>)</a:t>
            </a:r>
          </a:p>
        </p:txBody>
      </p:sp>
      <p:sp>
        <p:nvSpPr>
          <p:cNvPr id="105" name="TextBox 104"/>
          <p:cNvSpPr txBox="1"/>
          <p:nvPr/>
        </p:nvSpPr>
        <p:spPr>
          <a:xfrm>
            <a:off x="5634708" y="4987810"/>
            <a:ext cx="1015798" cy="276999"/>
          </a:xfrm>
          <a:prstGeom prst="rect">
            <a:avLst/>
          </a:prstGeom>
          <a:noFill/>
        </p:spPr>
        <p:txBody>
          <a:bodyPr wrap="none" rtlCol="0">
            <a:spAutoFit/>
          </a:bodyPr>
          <a:lstStyle/>
          <a:p>
            <a:r>
              <a:rPr lang="en-US" sz="1200" dirty="0">
                <a:latin typeface="Courier New"/>
                <a:cs typeface="Courier New"/>
              </a:rPr>
              <a:t>^^^^^^^^^</a:t>
            </a:r>
          </a:p>
        </p:txBody>
      </p:sp>
      <p:sp>
        <p:nvSpPr>
          <p:cNvPr id="106" name="TextBox 105"/>
          <p:cNvSpPr txBox="1"/>
          <p:nvPr/>
        </p:nvSpPr>
        <p:spPr>
          <a:xfrm>
            <a:off x="5656596" y="5530162"/>
            <a:ext cx="1015798" cy="276999"/>
          </a:xfrm>
          <a:prstGeom prst="rect">
            <a:avLst/>
          </a:prstGeom>
          <a:noFill/>
        </p:spPr>
        <p:txBody>
          <a:bodyPr wrap="none" rtlCol="0">
            <a:spAutoFit/>
          </a:bodyPr>
          <a:lstStyle/>
          <a:p>
            <a:r>
              <a:rPr lang="en-US" sz="1200" dirty="0">
                <a:latin typeface="Courier New"/>
                <a:cs typeface="Courier New"/>
              </a:rPr>
              <a:t>*********</a:t>
            </a:r>
          </a:p>
        </p:txBody>
      </p:sp>
      <p:sp>
        <p:nvSpPr>
          <p:cNvPr id="113" name="TextBox 112"/>
          <p:cNvSpPr txBox="1"/>
          <p:nvPr/>
        </p:nvSpPr>
        <p:spPr>
          <a:xfrm>
            <a:off x="5841449" y="5178679"/>
            <a:ext cx="596400" cy="369332"/>
          </a:xfrm>
          <a:prstGeom prst="rect">
            <a:avLst/>
          </a:prstGeom>
          <a:noFill/>
        </p:spPr>
        <p:txBody>
          <a:bodyPr wrap="none" rtlCol="0">
            <a:spAutoFit/>
          </a:bodyPr>
          <a:lstStyle/>
          <a:p>
            <a:r>
              <a:rPr lang="en-US" dirty="0"/>
              <a:t>9 </a:t>
            </a:r>
            <a:r>
              <a:rPr lang="en-US" dirty="0" err="1"/>
              <a:t>bp</a:t>
            </a:r>
            <a:endParaRPr lang="en-US" dirty="0"/>
          </a:p>
        </p:txBody>
      </p:sp>
      <p:cxnSp>
        <p:nvCxnSpPr>
          <p:cNvPr id="114" name="Straight Connector 113"/>
          <p:cNvCxnSpPr/>
          <p:nvPr/>
        </p:nvCxnSpPr>
        <p:spPr>
          <a:xfrm>
            <a:off x="5750358" y="4923551"/>
            <a:ext cx="781050" cy="0"/>
          </a:xfrm>
          <a:prstGeom prst="line">
            <a:avLst/>
          </a:prstGeom>
          <a:ln w="12700" cmpd="sng">
            <a:solidFill>
              <a:srgbClr val="E46C0A"/>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a:off x="5743018" y="5856760"/>
            <a:ext cx="838063" cy="0"/>
          </a:xfrm>
          <a:prstGeom prst="line">
            <a:avLst/>
          </a:prstGeom>
          <a:ln w="12700" cmpd="sng">
            <a:solidFill>
              <a:schemeClr val="accent5">
                <a:lumMod val="75000"/>
              </a:schemeClr>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a:off x="1702953" y="4923551"/>
            <a:ext cx="1581209" cy="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2524733" y="5014825"/>
            <a:ext cx="759429" cy="0"/>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1477899" y="4785052"/>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123" name="TextBox 122"/>
          <p:cNvSpPr txBox="1"/>
          <p:nvPr/>
        </p:nvSpPr>
        <p:spPr>
          <a:xfrm>
            <a:off x="2287712" y="4875929"/>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cxnSp>
        <p:nvCxnSpPr>
          <p:cNvPr id="124" name="Straight Connector 123"/>
          <p:cNvCxnSpPr/>
          <p:nvPr/>
        </p:nvCxnSpPr>
        <p:spPr>
          <a:xfrm flipH="1">
            <a:off x="3313555" y="4923551"/>
            <a:ext cx="1095214" cy="0"/>
          </a:xfrm>
          <a:prstGeom prst="line">
            <a:avLst/>
          </a:prstGeom>
          <a:ln w="38100" cmpd="sng">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a:off x="3313555" y="5015583"/>
            <a:ext cx="1095214" cy="0"/>
          </a:xfrm>
          <a:prstGeom prst="line">
            <a:avLst/>
          </a:prstGeom>
          <a:ln w="38100" cmpd="sng">
            <a:solidFill>
              <a:srgbClr val="31859C"/>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7993505" y="5759092"/>
            <a:ext cx="857232" cy="5636"/>
          </a:xfrm>
          <a:prstGeom prst="line">
            <a:avLst/>
          </a:prstGeom>
          <a:ln w="38100" cmpd="sng">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7993505" y="5850366"/>
            <a:ext cx="857232" cy="6394"/>
          </a:xfrm>
          <a:prstGeom prst="line">
            <a:avLst/>
          </a:prstGeom>
          <a:ln w="38100" cmpd="sng">
            <a:solidFill>
              <a:srgbClr val="31859C"/>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8873431" y="5847025"/>
            <a:ext cx="1581209"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8873431" y="5755751"/>
            <a:ext cx="759429"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10392234" y="5688150"/>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5’</a:t>
            </a:r>
          </a:p>
        </p:txBody>
      </p:sp>
      <p:sp>
        <p:nvSpPr>
          <p:cNvPr id="131" name="TextBox 130"/>
          <p:cNvSpPr txBox="1"/>
          <p:nvPr/>
        </p:nvSpPr>
        <p:spPr>
          <a:xfrm>
            <a:off x="9563120" y="5610460"/>
            <a:ext cx="312906" cy="276999"/>
          </a:xfrm>
          <a:prstGeom prst="rect">
            <a:avLst/>
          </a:prstGeom>
          <a:noFill/>
          <a:ln w="38100" cmpd="sng">
            <a:noFill/>
          </a:ln>
          <a:effectLst>
            <a:outerShdw blurRad="50800" dist="38100" dir="2700000" algn="tl" rotWithShape="0">
              <a:prstClr val="black">
                <a:alpha val="40000"/>
              </a:prstClr>
            </a:outerShdw>
          </a:effectLst>
        </p:spPr>
        <p:txBody>
          <a:bodyPr wrap="none" rtlCol="0">
            <a:spAutoFit/>
          </a:bodyPr>
          <a:lstStyle/>
          <a:p>
            <a:r>
              <a:rPr lang="en-US" sz="1200" b="1" dirty="0">
                <a:latin typeface="Arial"/>
                <a:cs typeface="Arial"/>
              </a:rPr>
              <a:t>3’</a:t>
            </a:r>
          </a:p>
        </p:txBody>
      </p:sp>
      <p:cxnSp>
        <p:nvCxnSpPr>
          <p:cNvPr id="134" name="Straight Connector 133"/>
          <p:cNvCxnSpPr/>
          <p:nvPr/>
        </p:nvCxnSpPr>
        <p:spPr>
          <a:xfrm flipH="1">
            <a:off x="3284252" y="4656851"/>
            <a:ext cx="3247157" cy="0"/>
          </a:xfrm>
          <a:prstGeom prst="line">
            <a:avLst/>
          </a:prstGeom>
          <a:ln w="1270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3813841" y="4305731"/>
            <a:ext cx="1884914" cy="307777"/>
          </a:xfrm>
          <a:prstGeom prst="rect">
            <a:avLst/>
          </a:prstGeom>
          <a:noFill/>
        </p:spPr>
        <p:txBody>
          <a:bodyPr wrap="none" rtlCol="0">
            <a:spAutoFit/>
          </a:bodyPr>
          <a:lstStyle/>
          <a:p>
            <a:r>
              <a:rPr lang="en-US" sz="1400" dirty="0"/>
              <a:t>Sequencing fragment A</a:t>
            </a:r>
          </a:p>
        </p:txBody>
      </p:sp>
      <p:sp>
        <p:nvSpPr>
          <p:cNvPr id="137" name="TextBox 136"/>
          <p:cNvSpPr txBox="1"/>
          <p:nvPr/>
        </p:nvSpPr>
        <p:spPr>
          <a:xfrm>
            <a:off x="6527274" y="6192664"/>
            <a:ext cx="1884914" cy="307777"/>
          </a:xfrm>
          <a:prstGeom prst="rect">
            <a:avLst/>
          </a:prstGeom>
          <a:noFill/>
        </p:spPr>
        <p:txBody>
          <a:bodyPr wrap="none" rtlCol="0">
            <a:spAutoFit/>
          </a:bodyPr>
          <a:lstStyle/>
          <a:p>
            <a:r>
              <a:rPr lang="en-US" sz="1400" dirty="0"/>
              <a:t>Sequencing fragment B</a:t>
            </a:r>
          </a:p>
        </p:txBody>
      </p:sp>
      <p:cxnSp>
        <p:nvCxnSpPr>
          <p:cNvPr id="138" name="Straight Connector 137"/>
          <p:cNvCxnSpPr/>
          <p:nvPr/>
        </p:nvCxnSpPr>
        <p:spPr>
          <a:xfrm flipH="1">
            <a:off x="5730992" y="6146985"/>
            <a:ext cx="3142438" cy="0"/>
          </a:xfrm>
          <a:prstGeom prst="line">
            <a:avLst/>
          </a:prstGeom>
          <a:ln w="12700"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5738536" y="5045117"/>
            <a:ext cx="0" cy="678260"/>
          </a:xfrm>
          <a:prstGeom prst="line">
            <a:avLst/>
          </a:prstGeom>
          <a:ln w="12700" cmpd="sng">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6585230" y="5053578"/>
            <a:ext cx="0" cy="678260"/>
          </a:xfrm>
          <a:prstGeom prst="line">
            <a:avLst/>
          </a:prstGeom>
          <a:ln w="12700" cmpd="sng">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9449924" y="6354753"/>
            <a:ext cx="2282420" cy="369332"/>
          </a:xfrm>
          <a:prstGeom prst="rect">
            <a:avLst/>
          </a:prstGeom>
          <a:noFill/>
        </p:spPr>
        <p:txBody>
          <a:bodyPr wrap="none" rtlCol="0">
            <a:spAutoFit/>
          </a:bodyPr>
          <a:lstStyle/>
          <a:p>
            <a:r>
              <a:rPr lang="en-US" dirty="0"/>
              <a:t>Slide by </a:t>
            </a:r>
            <a:r>
              <a:rPr lang="en-US" dirty="0" err="1"/>
              <a:t>Kohta</a:t>
            </a:r>
            <a:r>
              <a:rPr lang="en-US" dirty="0"/>
              <a:t> Ikegami</a:t>
            </a:r>
          </a:p>
        </p:txBody>
      </p:sp>
      <p:sp>
        <p:nvSpPr>
          <p:cNvPr id="4" name="TextBox 3"/>
          <p:cNvSpPr txBox="1"/>
          <p:nvPr/>
        </p:nvSpPr>
        <p:spPr>
          <a:xfrm>
            <a:off x="290976" y="6456434"/>
            <a:ext cx="7004482" cy="369332"/>
          </a:xfrm>
          <a:prstGeom prst="rect">
            <a:avLst/>
          </a:prstGeom>
          <a:noFill/>
        </p:spPr>
        <p:txBody>
          <a:bodyPr wrap="none" rtlCol="0">
            <a:spAutoFit/>
          </a:bodyPr>
          <a:lstStyle/>
          <a:p>
            <a:r>
              <a:rPr lang="en-US" dirty="0"/>
              <a:t>Reads should be offset by +4 </a:t>
            </a:r>
            <a:r>
              <a:rPr lang="en-US" dirty="0" err="1"/>
              <a:t>bp</a:t>
            </a:r>
            <a:r>
              <a:rPr lang="en-US" dirty="0"/>
              <a:t> for the +strand and −5 </a:t>
            </a:r>
            <a:r>
              <a:rPr lang="en-US" dirty="0" err="1"/>
              <a:t>bp</a:t>
            </a:r>
            <a:r>
              <a:rPr lang="en-US" dirty="0"/>
              <a:t> for the −strand</a:t>
            </a:r>
          </a:p>
        </p:txBody>
      </p:sp>
    </p:spTree>
    <p:extLst>
      <p:ext uri="{BB962C8B-B14F-4D97-AF65-F5344CB8AC3E}">
        <p14:creationId xmlns:p14="http://schemas.microsoft.com/office/powerpoint/2010/main" val="1538037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ATAC-</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challenges</a:t>
            </a:r>
          </a:p>
        </p:txBody>
      </p:sp>
      <p:sp>
        <p:nvSpPr>
          <p:cNvPr id="3" name="Content Placeholder 2"/>
          <p:cNvSpPr>
            <a:spLocks noGrp="1"/>
          </p:cNvSpPr>
          <p:nvPr>
            <p:ph idx="1"/>
          </p:nvPr>
        </p:nvSpPr>
        <p:spPr/>
        <p:txBody>
          <a:bodyPr/>
          <a:lstStyle/>
          <a:p>
            <a:r>
              <a:rPr lang="en-US" dirty="0">
                <a:latin typeface="Helvetica Light" charset="0"/>
                <a:ea typeface="Helvetica Light" charset="0"/>
                <a:cs typeface="Helvetica Light" charset="0"/>
              </a:rPr>
              <a:t>High levels of mitochondria sequences in libraries</a:t>
            </a:r>
          </a:p>
          <a:p>
            <a:r>
              <a:rPr lang="en-US" dirty="0">
                <a:latin typeface="Helvetica Light" charset="0"/>
                <a:ea typeface="Helvetica Light" charset="0"/>
                <a:cs typeface="Helvetica Light" charset="0"/>
              </a:rPr>
              <a:t>Cell lysis  (and nuclei lysis)</a:t>
            </a:r>
          </a:p>
          <a:p>
            <a:endParaRPr lang="en-US" dirty="0">
              <a:latin typeface="Helvetica Light" charset="0"/>
              <a:ea typeface="Helvetica Light" charset="0"/>
              <a:cs typeface="Helvetica Light" charset="0"/>
            </a:endParaRPr>
          </a:p>
        </p:txBody>
      </p:sp>
    </p:spTree>
    <p:extLst>
      <p:ext uri="{BB962C8B-B14F-4D97-AF65-F5344CB8AC3E}">
        <p14:creationId xmlns:p14="http://schemas.microsoft.com/office/powerpoint/2010/main" val="219769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Helvetica Light" charset="0"/>
                <a:ea typeface="Helvetica Light" charset="0"/>
                <a:cs typeface="Helvetica Light" charset="0"/>
              </a:rPr>
              <a:t>MNase-seq</a:t>
            </a:r>
            <a:r>
              <a:rPr lang="en-US" sz="3600" dirty="0">
                <a:latin typeface="Helvetica Light" charset="0"/>
                <a:ea typeface="Helvetica Light" charset="0"/>
                <a:cs typeface="Helvetica Light" charset="0"/>
              </a:rPr>
              <a:t>: Nucleosome positions and phases</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455" t="40202" r="16785" b="17576"/>
          <a:stretch/>
        </p:blipFill>
        <p:spPr>
          <a:xfrm>
            <a:off x="702845" y="1690688"/>
            <a:ext cx="6624824" cy="5090400"/>
          </a:xfrm>
          <a:prstGeom prst="rect">
            <a:avLst/>
          </a:prstGeom>
        </p:spPr>
      </p:pic>
      <p:pic>
        <p:nvPicPr>
          <p:cNvPr id="4" name="Picture 3"/>
          <p:cNvPicPr>
            <a:picLocks noChangeAspect="1"/>
          </p:cNvPicPr>
          <p:nvPr/>
        </p:nvPicPr>
        <p:blipFill>
          <a:blip r:embed="rId3"/>
          <a:stretch>
            <a:fillRect/>
          </a:stretch>
        </p:blipFill>
        <p:spPr>
          <a:xfrm>
            <a:off x="8014124" y="2377440"/>
            <a:ext cx="3619842" cy="3546396"/>
          </a:xfrm>
          <a:prstGeom prst="rect">
            <a:avLst/>
          </a:prstGeom>
        </p:spPr>
      </p:pic>
      <p:sp>
        <p:nvSpPr>
          <p:cNvPr id="5" name="TextBox 4"/>
          <p:cNvSpPr txBox="1"/>
          <p:nvPr/>
        </p:nvSpPr>
        <p:spPr>
          <a:xfrm>
            <a:off x="9705535" y="6241256"/>
            <a:ext cx="2265300" cy="369332"/>
          </a:xfrm>
          <a:prstGeom prst="rect">
            <a:avLst/>
          </a:prstGeom>
          <a:noFill/>
        </p:spPr>
        <p:txBody>
          <a:bodyPr wrap="none" rtlCol="0">
            <a:spAutoFit/>
          </a:bodyPr>
          <a:lstStyle/>
          <a:p>
            <a:r>
              <a:rPr lang="en-US" dirty="0"/>
              <a:t>Jeffers et al., GR, 2016</a:t>
            </a:r>
          </a:p>
        </p:txBody>
      </p:sp>
    </p:spTree>
    <p:extLst>
      <p:ext uri="{BB962C8B-B14F-4D97-AF65-F5344CB8AC3E}">
        <p14:creationId xmlns:p14="http://schemas.microsoft.com/office/powerpoint/2010/main" val="82343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sz="3600" dirty="0">
                <a:latin typeface="Helvetica Light" charset="0"/>
                <a:ea typeface="Helvetica Light" charset="0"/>
                <a:cs typeface="Helvetica Light" charset="0"/>
              </a:rPr>
              <a:t>How is the genome organized in space?</a:t>
            </a:r>
          </a:p>
        </p:txBody>
      </p:sp>
      <p:pic>
        <p:nvPicPr>
          <p:cNvPr id="5" name="Picture 4"/>
          <p:cNvPicPr>
            <a:picLocks noChangeAspect="1"/>
          </p:cNvPicPr>
          <p:nvPr/>
        </p:nvPicPr>
        <p:blipFill>
          <a:blip r:embed="rId2"/>
          <a:stretch>
            <a:fillRect/>
          </a:stretch>
        </p:blipFill>
        <p:spPr>
          <a:xfrm>
            <a:off x="4097707" y="1391360"/>
            <a:ext cx="2976734" cy="5352757"/>
          </a:xfrm>
          <a:prstGeom prst="rect">
            <a:avLst/>
          </a:prstGeom>
        </p:spPr>
      </p:pic>
      <p:sp>
        <p:nvSpPr>
          <p:cNvPr id="7" name="TextBox 6"/>
          <p:cNvSpPr txBox="1"/>
          <p:nvPr/>
        </p:nvSpPr>
        <p:spPr>
          <a:xfrm>
            <a:off x="8866118" y="6374785"/>
            <a:ext cx="3196709" cy="369332"/>
          </a:xfrm>
          <a:prstGeom prst="rect">
            <a:avLst/>
          </a:prstGeom>
          <a:noFill/>
        </p:spPr>
        <p:txBody>
          <a:bodyPr wrap="none" rtlCol="0">
            <a:spAutoFit/>
          </a:bodyPr>
          <a:lstStyle/>
          <a:p>
            <a:r>
              <a:rPr lang="en-US"/>
              <a:t>Lieberman-Aiden, Science, 2009</a:t>
            </a:r>
          </a:p>
        </p:txBody>
      </p:sp>
    </p:spTree>
    <p:extLst>
      <p:ext uri="{BB962C8B-B14F-4D97-AF65-F5344CB8AC3E}">
        <p14:creationId xmlns:p14="http://schemas.microsoft.com/office/powerpoint/2010/main" val="521838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6" descr="http://www.nature.com/nprot/journal/v2/n4/images/nprot.2007.116-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49" y="1408332"/>
            <a:ext cx="443865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Screen Shot 2014-05-07 at 2.21.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1464" y="4557932"/>
            <a:ext cx="3951935" cy="2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9"/>
          <p:cNvSpPr txBox="1">
            <a:spLocks noChangeArrowheads="1"/>
          </p:cNvSpPr>
          <p:nvPr/>
        </p:nvSpPr>
        <p:spPr bwMode="auto">
          <a:xfrm>
            <a:off x="8153401" y="6400801"/>
            <a:ext cx="2284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t>(Dekker, Nat. Rev. Gen, 2013 )</a:t>
            </a:r>
          </a:p>
        </p:txBody>
      </p:sp>
      <p:sp>
        <p:nvSpPr>
          <p:cNvPr id="44038" name="TextBox 7"/>
          <p:cNvSpPr txBox="1">
            <a:spLocks noChangeArrowheads="1"/>
          </p:cNvSpPr>
          <p:nvPr/>
        </p:nvSpPr>
        <p:spPr bwMode="auto">
          <a:xfrm>
            <a:off x="8153400" y="6200776"/>
            <a:ext cx="1893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(Dostie, Nat. Gen., 2007)</a:t>
            </a:r>
          </a:p>
        </p:txBody>
      </p:sp>
      <p:pic>
        <p:nvPicPr>
          <p:cNvPr id="7" name="Picture 6"/>
          <p:cNvPicPr>
            <a:picLocks noChangeAspect="1"/>
          </p:cNvPicPr>
          <p:nvPr/>
        </p:nvPicPr>
        <p:blipFill>
          <a:blip r:embed="rId5"/>
          <a:stretch>
            <a:fillRect/>
          </a:stretch>
        </p:blipFill>
        <p:spPr>
          <a:xfrm>
            <a:off x="1019689" y="1590795"/>
            <a:ext cx="1722120" cy="4609981"/>
          </a:xfrm>
          <a:prstGeom prst="rect">
            <a:avLst/>
          </a:prstGeom>
        </p:spPr>
      </p:pic>
      <p:sp>
        <p:nvSpPr>
          <p:cNvPr id="2" name="Title 1"/>
          <p:cNvSpPr>
            <a:spLocks noGrp="1"/>
          </p:cNvSpPr>
          <p:nvPr>
            <p:ph type="title"/>
          </p:nvPr>
        </p:nvSpPr>
        <p:spPr/>
        <p:txBody>
          <a:bodyPr>
            <a:normAutofit/>
          </a:bodyPr>
          <a:lstStyle/>
          <a:p>
            <a:r>
              <a:rPr lang="en-US" sz="3600">
                <a:latin typeface="Helvetica Light" charset="0"/>
                <a:ea typeface="Helvetica Light" charset="0"/>
                <a:cs typeface="Helvetica Light" charset="0"/>
              </a:rPr>
              <a:t>Chromosome conformation capture (3C)</a:t>
            </a:r>
          </a:p>
        </p:txBody>
      </p:sp>
    </p:spTree>
    <p:extLst>
      <p:ext uri="{BB962C8B-B14F-4D97-AF65-F5344CB8AC3E}">
        <p14:creationId xmlns:p14="http://schemas.microsoft.com/office/powerpoint/2010/main" val="9674750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Alternative: </a:t>
            </a:r>
            <a:r>
              <a:rPr lang="en-US" sz="3600" dirty="0" err="1">
                <a:latin typeface="Helvetica Light" charset="0"/>
                <a:ea typeface="Helvetica Light" charset="0"/>
                <a:cs typeface="Helvetica Light" charset="0"/>
              </a:rPr>
              <a:t>Tagmentation</a:t>
            </a:r>
            <a:r>
              <a:rPr lang="en-US" sz="3600" dirty="0">
                <a:latin typeface="Helvetica Light" charset="0"/>
                <a:ea typeface="Helvetica Light" charset="0"/>
                <a:cs typeface="Helvetica Light" charset="0"/>
              </a:rPr>
              <a:t> based preparation of sequencing libraries</a:t>
            </a:r>
          </a:p>
        </p:txBody>
      </p:sp>
      <p:pic>
        <p:nvPicPr>
          <p:cNvPr id="4" name="Picture 2" descr="http://www.gtbiotech.com.tw/products/images/spk-dna-3.jpg"/>
          <p:cNvPicPr>
            <a:picLocks noChangeAspect="1" noChangeArrowheads="1"/>
          </p:cNvPicPr>
          <p:nvPr/>
        </p:nvPicPr>
        <p:blipFill>
          <a:blip r:embed="rId3">
            <a:extLst>
              <a:ext uri="{28A0092B-C50C-407E-A947-70E740481C1C}">
                <a14:useLocalDpi xmlns:a14="http://schemas.microsoft.com/office/drawing/2010/main" val="0"/>
              </a:ext>
            </a:extLst>
          </a:blip>
          <a:srcRect b="11888"/>
          <a:stretch>
            <a:fillRect/>
          </a:stretch>
        </p:blipFill>
        <p:spPr bwMode="auto">
          <a:xfrm>
            <a:off x="3459480" y="1866106"/>
            <a:ext cx="42481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flipH="1">
            <a:off x="9046698" y="6482040"/>
            <a:ext cx="2307102" cy="369332"/>
          </a:xfrm>
          <a:prstGeom prst="rect">
            <a:avLst/>
          </a:prstGeom>
          <a:noFill/>
        </p:spPr>
        <p:txBody>
          <a:bodyPr wrap="square" rtlCol="0">
            <a:spAutoFit/>
          </a:bodyPr>
          <a:lstStyle/>
          <a:p>
            <a:r>
              <a:rPr lang="en-US"/>
              <a:t>Illumina</a:t>
            </a:r>
            <a:endParaRPr lang="en-US" dirty="0"/>
          </a:p>
        </p:txBody>
      </p:sp>
    </p:spTree>
    <p:extLst>
      <p:ext uri="{BB962C8B-B14F-4D97-AF65-F5344CB8AC3E}">
        <p14:creationId xmlns:p14="http://schemas.microsoft.com/office/powerpoint/2010/main" val="626225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1" descr="Screen Shot 2014-05-07 at 2.37.24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5064" y="1533962"/>
            <a:ext cx="6047935" cy="231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Box 4"/>
          <p:cNvSpPr txBox="1">
            <a:spLocks noChangeArrowheads="1"/>
          </p:cNvSpPr>
          <p:nvPr/>
        </p:nvSpPr>
        <p:spPr bwMode="auto">
          <a:xfrm>
            <a:off x="7924800" y="6172201"/>
            <a:ext cx="2546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t>(Lieberman-Aiden , Science, 2009)</a:t>
            </a:r>
          </a:p>
        </p:txBody>
      </p:sp>
      <p:pic>
        <p:nvPicPr>
          <p:cNvPr id="47109" name="Picture 2" descr="Screen Shot 2014-05-07 at 2.38.42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5437" y="3524250"/>
            <a:ext cx="36576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9"/>
          <p:cNvSpPr txBox="1">
            <a:spLocks noChangeArrowheads="1"/>
          </p:cNvSpPr>
          <p:nvPr/>
        </p:nvSpPr>
        <p:spPr bwMode="auto">
          <a:xfrm>
            <a:off x="8188326" y="6429376"/>
            <a:ext cx="2327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t>(Dekker, Nat. Rev. Gen., 2013)</a:t>
            </a:r>
          </a:p>
        </p:txBody>
      </p:sp>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Hi-C allows unbiased identification of chromatin interactions genome-wide</a:t>
            </a:r>
          </a:p>
        </p:txBody>
      </p:sp>
    </p:spTree>
    <p:extLst>
      <p:ext uri="{BB962C8B-B14F-4D97-AF65-F5344CB8AC3E}">
        <p14:creationId xmlns:p14="http://schemas.microsoft.com/office/powerpoint/2010/main" val="48442199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descr="Boundaries are shared across cell types and conserved in evolution."/>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48131" name="TextBox 2"/>
          <p:cNvSpPr txBox="1">
            <a:spLocks noChangeArrowheads="1"/>
          </p:cNvSpPr>
          <p:nvPr/>
        </p:nvSpPr>
        <p:spPr bwMode="auto">
          <a:xfrm>
            <a:off x="8940800" y="6505576"/>
            <a:ext cx="165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(Dixon, Nature, 2012)</a:t>
            </a:r>
          </a:p>
        </p:txBody>
      </p:sp>
      <p:pic>
        <p:nvPicPr>
          <p:cNvPr id="48132" name="Picture 4" descr="http://www.nature.com/nature/journal/v485/n7398/images_article/nature11082-f1.2.jpg"/>
          <p:cNvPicPr>
            <a:picLocks noChangeAspect="1" noChangeArrowheads="1"/>
          </p:cNvPicPr>
          <p:nvPr/>
        </p:nvPicPr>
        <p:blipFill>
          <a:blip r:embed="rId3">
            <a:extLst>
              <a:ext uri="{28A0092B-C50C-407E-A947-70E740481C1C}">
                <a14:useLocalDpi xmlns:a14="http://schemas.microsoft.com/office/drawing/2010/main" val="0"/>
              </a:ext>
            </a:extLst>
          </a:blip>
          <a:srcRect b="63261"/>
          <a:stretch>
            <a:fillRect/>
          </a:stretch>
        </p:blipFill>
        <p:spPr bwMode="auto">
          <a:xfrm>
            <a:off x="2157046" y="1895475"/>
            <a:ext cx="69977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GB" sz="3600" dirty="0">
                <a:latin typeface="Helvetica Light" charset="0"/>
                <a:ea typeface="Helvetica Light" charset="0"/>
                <a:cs typeface="Helvetica Light" charset="0"/>
              </a:rPr>
              <a:t>Chromatin interactions identify topological domains (TADs)</a:t>
            </a:r>
            <a:endParaRPr lang="en-US" sz="36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310984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0" y="829628"/>
            <a:ext cx="9355015" cy="5631894"/>
          </a:xfrm>
          <a:prstGeom prst="rect">
            <a:avLst/>
          </a:prstGeom>
        </p:spPr>
      </p:pic>
      <p:sp>
        <p:nvSpPr>
          <p:cNvPr id="3" name="TextBox 2"/>
          <p:cNvSpPr txBox="1"/>
          <p:nvPr/>
        </p:nvSpPr>
        <p:spPr>
          <a:xfrm>
            <a:off x="9251853" y="6461522"/>
            <a:ext cx="2940147" cy="369332"/>
          </a:xfrm>
          <a:prstGeom prst="rect">
            <a:avLst/>
          </a:prstGeom>
          <a:noFill/>
        </p:spPr>
        <p:txBody>
          <a:bodyPr wrap="square" rtlCol="0">
            <a:spAutoFit/>
          </a:bodyPr>
          <a:lstStyle/>
          <a:p>
            <a:r>
              <a:rPr lang="en-US"/>
              <a:t>Risca</a:t>
            </a:r>
            <a:r>
              <a:rPr lang="en-US" dirty="0"/>
              <a:t> and Greenleaf, 2015</a:t>
            </a:r>
          </a:p>
        </p:txBody>
      </p:sp>
    </p:spTree>
    <p:extLst>
      <p:ext uri="{BB962C8B-B14F-4D97-AF65-F5344CB8AC3E}">
        <p14:creationId xmlns:p14="http://schemas.microsoft.com/office/powerpoint/2010/main" val="1046962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methylation sequencing</a:t>
            </a:r>
          </a:p>
        </p:txBody>
      </p:sp>
    </p:spTree>
    <p:extLst>
      <p:ext uri="{BB962C8B-B14F-4D97-AF65-F5344CB8AC3E}">
        <p14:creationId xmlns:p14="http://schemas.microsoft.com/office/powerpoint/2010/main" val="122828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6" descr="http://www.nature.com/neuro/journal/v13/n11/images/nn.2666-F1.jpg"/>
          <p:cNvPicPr>
            <a:picLocks noChangeAspect="1" noChangeArrowheads="1"/>
          </p:cNvPicPr>
          <p:nvPr/>
        </p:nvPicPr>
        <p:blipFill>
          <a:blip r:embed="rId3">
            <a:extLst>
              <a:ext uri="{28A0092B-C50C-407E-A947-70E740481C1C}">
                <a14:useLocalDpi xmlns:a14="http://schemas.microsoft.com/office/drawing/2010/main" val="0"/>
              </a:ext>
            </a:extLst>
          </a:blip>
          <a:srcRect l="53488" b="53511"/>
          <a:stretch>
            <a:fillRect/>
          </a:stretch>
        </p:blipFill>
        <p:spPr bwMode="auto">
          <a:xfrm>
            <a:off x="6037533" y="2786575"/>
            <a:ext cx="47148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www.nature.com/neuro/journal/v13/n11/images/nn.2666-F1.jpg"/>
          <p:cNvPicPr>
            <a:picLocks noChangeAspect="1" noChangeArrowheads="1"/>
          </p:cNvPicPr>
          <p:nvPr/>
        </p:nvPicPr>
        <p:blipFill>
          <a:blip r:embed="rId3">
            <a:extLst>
              <a:ext uri="{28A0092B-C50C-407E-A947-70E740481C1C}">
                <a14:useLocalDpi xmlns:a14="http://schemas.microsoft.com/office/drawing/2010/main" val="0"/>
              </a:ext>
            </a:extLst>
          </a:blip>
          <a:srcRect t="9685" r="54968"/>
          <a:stretch>
            <a:fillRect/>
          </a:stretch>
        </p:blipFill>
        <p:spPr bwMode="auto">
          <a:xfrm>
            <a:off x="1894157" y="2176976"/>
            <a:ext cx="405765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6"/>
          <p:cNvSpPr txBox="1">
            <a:spLocks noChangeArrowheads="1"/>
          </p:cNvSpPr>
          <p:nvPr/>
        </p:nvSpPr>
        <p:spPr bwMode="auto">
          <a:xfrm>
            <a:off x="8745538" y="6505576"/>
            <a:ext cx="18462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200"/>
              <a:t>(Day, Nat. Neuro., 2010)</a:t>
            </a:r>
          </a:p>
        </p:txBody>
      </p:sp>
      <p:sp>
        <p:nvSpPr>
          <p:cNvPr id="2" name="Title 1"/>
          <p:cNvSpPr>
            <a:spLocks noGrp="1"/>
          </p:cNvSpPr>
          <p:nvPr>
            <p:ph type="title"/>
          </p:nvPr>
        </p:nvSpPr>
        <p:spPr/>
        <p:txBody>
          <a:bodyPr>
            <a:normAutofit/>
          </a:bodyPr>
          <a:lstStyle/>
          <a:p>
            <a:r>
              <a:rPr lang="en-GB" sz="3600" dirty="0">
                <a:latin typeface="Helvetica Light" charset="0"/>
                <a:ea typeface="Helvetica Light" charset="0"/>
                <a:cs typeface="Helvetica Light" charset="0"/>
              </a:rPr>
              <a:t>Cytosine methylation is a covalent modification of DNA </a:t>
            </a:r>
            <a:r>
              <a:rPr lang="mr-IN" sz="3600" dirty="0">
                <a:latin typeface="Helvetica Light" charset="0"/>
                <a:ea typeface="Helvetica Light" charset="0"/>
                <a:cs typeface="Helvetica Light" charset="0"/>
              </a:rPr>
              <a:t>–</a:t>
            </a:r>
            <a:r>
              <a:rPr lang="en-GB" sz="3600" dirty="0">
                <a:latin typeface="Helvetica Light" charset="0"/>
                <a:ea typeface="Helvetica Light" charset="0"/>
                <a:cs typeface="Helvetica Light" charset="0"/>
              </a:rPr>
              <a:t> ‘epigenetic modification’ </a:t>
            </a:r>
            <a:endParaRPr lang="en-US" sz="3600" dirty="0"/>
          </a:p>
        </p:txBody>
      </p:sp>
    </p:spTree>
    <p:extLst>
      <p:ext uri="{BB962C8B-B14F-4D97-AF65-F5344CB8AC3E}">
        <p14:creationId xmlns:p14="http://schemas.microsoft.com/office/powerpoint/2010/main" val="100547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Box 4"/>
          <p:cNvSpPr txBox="1">
            <a:spLocks noChangeArrowheads="1"/>
          </p:cNvSpPr>
          <p:nvPr/>
        </p:nvSpPr>
        <p:spPr bwMode="auto">
          <a:xfrm>
            <a:off x="852268" y="1981201"/>
            <a:ext cx="646523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2400" b="1" dirty="0" err="1">
                <a:latin typeface="Helvetica Light" charset="0"/>
                <a:ea typeface="Helvetica Light" charset="0"/>
                <a:cs typeface="Helvetica Light" charset="0"/>
              </a:rPr>
              <a:t>Bisulfite</a:t>
            </a:r>
            <a:r>
              <a:rPr lang="en-GB" sz="2400" b="1" dirty="0">
                <a:latin typeface="Helvetica Light" charset="0"/>
                <a:ea typeface="Helvetica Light" charset="0"/>
                <a:cs typeface="Helvetica Light" charset="0"/>
              </a:rPr>
              <a:t>- Sequencing:</a:t>
            </a:r>
          </a:p>
          <a:p>
            <a:pPr eaLnBrk="1" hangingPunct="1"/>
            <a:r>
              <a:rPr lang="en-GB" sz="2400" dirty="0">
                <a:latin typeface="Helvetica Light" charset="0"/>
                <a:ea typeface="Helvetica Light" charset="0"/>
                <a:cs typeface="Helvetica Light" charset="0"/>
              </a:rPr>
              <a:t>Whole genome </a:t>
            </a:r>
            <a:r>
              <a:rPr lang="en-GB" sz="2400" dirty="0" err="1">
                <a:latin typeface="Helvetica Light" charset="0"/>
                <a:ea typeface="Helvetica Light" charset="0"/>
                <a:cs typeface="Helvetica Light" charset="0"/>
              </a:rPr>
              <a:t>bisulfite</a:t>
            </a:r>
            <a:r>
              <a:rPr lang="en-GB" sz="2400" dirty="0">
                <a:latin typeface="Helvetica Light" charset="0"/>
                <a:ea typeface="Helvetica Light" charset="0"/>
                <a:cs typeface="Helvetica Light" charset="0"/>
              </a:rPr>
              <a:t> sequencing </a:t>
            </a:r>
          </a:p>
          <a:p>
            <a:pPr eaLnBrk="1" hangingPunct="1"/>
            <a:r>
              <a:rPr lang="en-GB" sz="2400" dirty="0">
                <a:latin typeface="Helvetica Light" charset="0"/>
                <a:ea typeface="Helvetica Light" charset="0"/>
                <a:cs typeface="Helvetica Light" charset="0"/>
              </a:rPr>
              <a:t>(WGBS)</a:t>
            </a:r>
          </a:p>
          <a:p>
            <a:pPr eaLnBrk="1" hangingPunct="1"/>
            <a:r>
              <a:rPr lang="en-GB" sz="2400" dirty="0">
                <a:latin typeface="Helvetica Light" charset="0"/>
                <a:ea typeface="Helvetica Light" charset="0"/>
                <a:cs typeface="Helvetica Light" charset="0"/>
              </a:rPr>
              <a:t>Reduced representation </a:t>
            </a:r>
            <a:r>
              <a:rPr lang="en-GB" sz="2400" dirty="0" err="1">
                <a:latin typeface="Helvetica Light" charset="0"/>
                <a:ea typeface="Helvetica Light" charset="0"/>
                <a:cs typeface="Helvetica Light" charset="0"/>
              </a:rPr>
              <a:t>bisulfite</a:t>
            </a:r>
            <a:r>
              <a:rPr lang="en-GB" sz="2400" dirty="0">
                <a:latin typeface="Helvetica Light" charset="0"/>
                <a:ea typeface="Helvetica Light" charset="0"/>
                <a:cs typeface="Helvetica Light" charset="0"/>
              </a:rPr>
              <a:t> sequencing </a:t>
            </a:r>
          </a:p>
          <a:p>
            <a:pPr eaLnBrk="1" hangingPunct="1"/>
            <a:r>
              <a:rPr lang="en-GB" sz="2400" dirty="0">
                <a:latin typeface="Helvetica Light" charset="0"/>
                <a:ea typeface="Helvetica Light" charset="0"/>
                <a:cs typeface="Helvetica Light" charset="0"/>
              </a:rPr>
              <a:t>(RRBS)</a:t>
            </a:r>
          </a:p>
          <a:p>
            <a:pPr eaLnBrk="1" hangingPunct="1"/>
            <a:endParaRPr lang="en-GB" sz="2400" dirty="0">
              <a:latin typeface="Helvetica Light" charset="0"/>
              <a:ea typeface="Helvetica Light" charset="0"/>
              <a:cs typeface="Helvetica Light" charset="0"/>
            </a:endParaRPr>
          </a:p>
          <a:p>
            <a:pPr eaLnBrk="1" hangingPunct="1"/>
            <a:r>
              <a:rPr lang="en-GB" sz="2400" b="1" dirty="0">
                <a:latin typeface="Helvetica Light" charset="0"/>
                <a:ea typeface="Helvetica Light" charset="0"/>
                <a:cs typeface="Helvetica Light" charset="0"/>
              </a:rPr>
              <a:t>Enrichment-based:</a:t>
            </a:r>
          </a:p>
          <a:p>
            <a:pPr eaLnBrk="1" hangingPunct="1"/>
            <a:r>
              <a:rPr lang="en-GB" sz="2400" dirty="0">
                <a:latin typeface="Helvetica Light" charset="0"/>
                <a:ea typeface="Helvetica Light" charset="0"/>
                <a:cs typeface="Helvetica Light" charset="0"/>
              </a:rPr>
              <a:t>Methylated DNA Immunoprecipitation</a:t>
            </a:r>
          </a:p>
          <a:p>
            <a:pPr eaLnBrk="1" hangingPunct="1"/>
            <a:r>
              <a:rPr lang="en-GB" sz="2400" dirty="0">
                <a:latin typeface="Helvetica Light" charset="0"/>
                <a:ea typeface="Helvetica Light" charset="0"/>
                <a:cs typeface="Helvetica Light" charset="0"/>
              </a:rPr>
              <a:t>(</a:t>
            </a:r>
            <a:r>
              <a:rPr lang="en-GB" sz="2400" dirty="0" err="1">
                <a:latin typeface="Helvetica Light" charset="0"/>
                <a:ea typeface="Helvetica Light" charset="0"/>
                <a:cs typeface="Helvetica Light" charset="0"/>
              </a:rPr>
              <a:t>MeDIP-seq</a:t>
            </a:r>
            <a:r>
              <a:rPr lang="en-GB" sz="2400" dirty="0">
                <a:latin typeface="Helvetica Light" charset="0"/>
                <a:ea typeface="Helvetica Light" charset="0"/>
                <a:cs typeface="Helvetica Light" charset="0"/>
              </a:rPr>
              <a:t>)</a:t>
            </a:r>
          </a:p>
        </p:txBody>
      </p:sp>
      <p:sp>
        <p:nvSpPr>
          <p:cNvPr id="11268" name="AutoShape 2" descr="Full-size image (73 K)"/>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11270" name="AutoShape 6" descr="Full-size image (73 K)"/>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 name="Title 1"/>
          <p:cNvSpPr>
            <a:spLocks noGrp="1"/>
          </p:cNvSpPr>
          <p:nvPr>
            <p:ph type="title"/>
          </p:nvPr>
        </p:nvSpPr>
        <p:spPr>
          <a:xfrm>
            <a:off x="852268" y="407988"/>
            <a:ext cx="10515600" cy="1325563"/>
          </a:xfrm>
        </p:spPr>
        <p:txBody>
          <a:bodyPr>
            <a:normAutofit/>
          </a:bodyPr>
          <a:lstStyle/>
          <a:p>
            <a:r>
              <a:rPr lang="en-US" sz="3600" dirty="0">
                <a:latin typeface="Helvetica Light" charset="0"/>
                <a:ea typeface="Helvetica Light" charset="0"/>
                <a:cs typeface="Helvetica Light" charset="0"/>
              </a:rPr>
              <a:t>Different approaches to study DNA methylation</a:t>
            </a:r>
          </a:p>
        </p:txBody>
      </p:sp>
    </p:spTree>
    <p:extLst>
      <p:ext uri="{BB962C8B-B14F-4D97-AF65-F5344CB8AC3E}">
        <p14:creationId xmlns:p14="http://schemas.microsoft.com/office/powerpoint/2010/main" val="2009379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endParaRPr lang="en-GB" altLang="x-none" sz="1452"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4331" y="6299758"/>
            <a:ext cx="1896680" cy="381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382" y="1865700"/>
            <a:ext cx="5226315" cy="39315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7902359" y="6067894"/>
            <a:ext cx="3918652"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a:latin typeface="Arial" charset="0"/>
              </a:rPr>
              <a:t>Kirsten Grønbæk et al. Haematologica 2012;97:1380-1388</a:t>
            </a:r>
          </a:p>
        </p:txBody>
      </p:sp>
      <p:sp>
        <p:nvSpPr>
          <p:cNvPr id="2" name="Title 1"/>
          <p:cNvSpPr>
            <a:spLocks noGrp="1"/>
          </p:cNvSpPr>
          <p:nvPr>
            <p:ph type="title"/>
          </p:nvPr>
        </p:nvSpPr>
        <p:spPr/>
        <p:txBody>
          <a:bodyPr>
            <a:normAutofit/>
          </a:bodyPr>
          <a:lstStyle/>
          <a:p>
            <a:r>
              <a:rPr lang="en-GB" altLang="x-none" sz="3600" dirty="0">
                <a:latin typeface="Helvetica Light" charset="0"/>
                <a:ea typeface="Helvetica Light" charset="0"/>
                <a:cs typeface="Helvetica Light" charset="0"/>
              </a:rPr>
              <a:t>Methods to detect global DNA methylation </a:t>
            </a:r>
            <a:endParaRPr lang="en-US" sz="36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3564245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Light" charset="0"/>
                <a:ea typeface="Helvetica Light" charset="0"/>
                <a:cs typeface="Helvetica Light" charset="0"/>
              </a:rPr>
              <a:t>Bisulfite conversion</a:t>
            </a:r>
          </a:p>
        </p:txBody>
      </p:sp>
      <p:pic>
        <p:nvPicPr>
          <p:cNvPr id="4" name="Picture 3"/>
          <p:cNvPicPr>
            <a:picLocks noChangeAspect="1"/>
          </p:cNvPicPr>
          <p:nvPr/>
        </p:nvPicPr>
        <p:blipFill>
          <a:blip r:embed="rId2"/>
          <a:stretch>
            <a:fillRect/>
          </a:stretch>
        </p:blipFill>
        <p:spPr>
          <a:xfrm>
            <a:off x="1584681" y="1521387"/>
            <a:ext cx="8431530" cy="5097462"/>
          </a:xfrm>
          <a:prstGeom prst="rect">
            <a:avLst/>
          </a:prstGeom>
        </p:spPr>
      </p:pic>
      <p:sp>
        <p:nvSpPr>
          <p:cNvPr id="3" name="TextBox 2"/>
          <p:cNvSpPr txBox="1"/>
          <p:nvPr/>
        </p:nvSpPr>
        <p:spPr>
          <a:xfrm>
            <a:off x="10477197" y="6249517"/>
            <a:ext cx="570990" cy="369332"/>
          </a:xfrm>
          <a:prstGeom prst="rect">
            <a:avLst/>
          </a:prstGeom>
          <a:noFill/>
        </p:spPr>
        <p:txBody>
          <a:bodyPr wrap="none" rtlCol="0">
            <a:spAutoFit/>
          </a:bodyPr>
          <a:lstStyle/>
          <a:p>
            <a:r>
              <a:rPr lang="en-US" dirty="0"/>
              <a:t>NEB</a:t>
            </a:r>
          </a:p>
        </p:txBody>
      </p:sp>
    </p:spTree>
    <p:extLst>
      <p:ext uri="{BB962C8B-B14F-4D97-AF65-F5344CB8AC3E}">
        <p14:creationId xmlns:p14="http://schemas.microsoft.com/office/powerpoint/2010/main" val="1549998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41363" y="2729555"/>
            <a:ext cx="6412761" cy="2579045"/>
          </a:xfrm>
          <a:prstGeom prst="rect">
            <a:avLst/>
          </a:prstGeom>
        </p:spPr>
      </p:pic>
      <p:sp>
        <p:nvSpPr>
          <p:cNvPr id="3" name="Title 2"/>
          <p:cNvSpPr>
            <a:spLocks noGrp="1"/>
          </p:cNvSpPr>
          <p:nvPr>
            <p:ph type="title"/>
          </p:nvPr>
        </p:nvSpPr>
        <p:spPr/>
        <p:txBody>
          <a:bodyPr>
            <a:normAutofit/>
          </a:bodyPr>
          <a:lstStyle/>
          <a:p>
            <a:r>
              <a:rPr lang="en-US" sz="3600" dirty="0">
                <a:latin typeface="Helvetica Light" charset="0"/>
                <a:ea typeface="Helvetica Light" charset="0"/>
                <a:cs typeface="Helvetica Light" charset="0"/>
              </a:rPr>
              <a:t>Specific considerations for alignment of bisulfite converted DNA</a:t>
            </a:r>
          </a:p>
        </p:txBody>
      </p:sp>
      <p:sp>
        <p:nvSpPr>
          <p:cNvPr id="2" name="TextBox 1"/>
          <p:cNvSpPr txBox="1"/>
          <p:nvPr/>
        </p:nvSpPr>
        <p:spPr>
          <a:xfrm>
            <a:off x="8255000" y="2832100"/>
            <a:ext cx="3858492" cy="1200329"/>
          </a:xfrm>
          <a:prstGeom prst="rect">
            <a:avLst/>
          </a:prstGeom>
          <a:noFill/>
        </p:spPr>
        <p:txBody>
          <a:bodyPr wrap="none" rtlCol="0">
            <a:spAutoFit/>
          </a:bodyPr>
          <a:lstStyle/>
          <a:p>
            <a:r>
              <a:rPr lang="en-US" b="1" dirty="0"/>
              <a:t>Potential challenges:</a:t>
            </a:r>
          </a:p>
          <a:p>
            <a:r>
              <a:rPr lang="en-US" dirty="0"/>
              <a:t>Conversion efficiency</a:t>
            </a:r>
          </a:p>
          <a:p>
            <a:r>
              <a:rPr lang="en-US" dirty="0"/>
              <a:t>Difficult to distinguish 5-mC and 5-hmC</a:t>
            </a:r>
          </a:p>
          <a:p>
            <a:endParaRPr lang="en-US" dirty="0"/>
          </a:p>
        </p:txBody>
      </p:sp>
    </p:spTree>
    <p:extLst>
      <p:ext uri="{BB962C8B-B14F-4D97-AF65-F5344CB8AC3E}">
        <p14:creationId xmlns:p14="http://schemas.microsoft.com/office/powerpoint/2010/main" val="185536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latin typeface="Helvetica Light" charset="0"/>
                <a:ea typeface="Helvetica Light" charset="0"/>
                <a:cs typeface="Helvetica Light" charset="0"/>
              </a:rPr>
              <a:t>Outline</a:t>
            </a:r>
          </a:p>
        </p:txBody>
      </p:sp>
      <p:sp>
        <p:nvSpPr>
          <p:cNvPr id="5" name="Content Placeholder 4"/>
          <p:cNvSpPr>
            <a:spLocks noGrp="1"/>
          </p:cNvSpPr>
          <p:nvPr>
            <p:ph idx="1"/>
          </p:nvPr>
        </p:nvSpPr>
        <p:spPr/>
        <p:txBody>
          <a:bodyPr/>
          <a:lstStyle/>
          <a:p>
            <a:r>
              <a:rPr lang="en-US" dirty="0"/>
              <a:t>Detection and quantification of transcripts (</a:t>
            </a:r>
            <a:r>
              <a:rPr lang="en-US" b="1" dirty="0"/>
              <a:t>RNA-</a:t>
            </a:r>
            <a:r>
              <a:rPr lang="en-US" b="1" dirty="0" err="1"/>
              <a:t>seq</a:t>
            </a:r>
            <a:r>
              <a:rPr lang="en-US" dirty="0"/>
              <a:t>)</a:t>
            </a:r>
          </a:p>
          <a:p>
            <a:r>
              <a:rPr lang="en-US" dirty="0"/>
              <a:t>Genome-wide measurement of Protein-DNA interactions (</a:t>
            </a:r>
            <a:r>
              <a:rPr lang="en-US" b="1" dirty="0" err="1"/>
              <a:t>ChIP-seq</a:t>
            </a:r>
            <a:r>
              <a:rPr lang="en-US" dirty="0"/>
              <a:t>)</a:t>
            </a:r>
          </a:p>
          <a:p>
            <a:r>
              <a:rPr lang="en-US" dirty="0"/>
              <a:t>Chromatin accessibility (</a:t>
            </a:r>
            <a:r>
              <a:rPr lang="en-US" b="1" dirty="0"/>
              <a:t>DNase-</a:t>
            </a:r>
            <a:r>
              <a:rPr lang="en-US" b="1" dirty="0" err="1"/>
              <a:t>seq</a:t>
            </a:r>
            <a:r>
              <a:rPr lang="en-US" b="1" dirty="0"/>
              <a:t>,  ATAC-</a:t>
            </a:r>
            <a:r>
              <a:rPr lang="en-US" b="1" dirty="0" err="1"/>
              <a:t>seq</a:t>
            </a:r>
            <a:r>
              <a:rPr lang="en-US" dirty="0"/>
              <a:t>)</a:t>
            </a:r>
          </a:p>
          <a:p>
            <a:r>
              <a:rPr lang="en-US" dirty="0"/>
              <a:t>Nucleosome occupancy (</a:t>
            </a:r>
            <a:r>
              <a:rPr lang="en-US" b="1" dirty="0" err="1"/>
              <a:t>MNase-seq</a:t>
            </a:r>
            <a:r>
              <a:rPr lang="en-US" dirty="0"/>
              <a:t>)</a:t>
            </a:r>
          </a:p>
          <a:p>
            <a:r>
              <a:rPr lang="en-US" dirty="0"/>
              <a:t>3D structure of the genome/genome folding (</a:t>
            </a:r>
            <a:r>
              <a:rPr lang="en-US" b="1" dirty="0"/>
              <a:t>Hi-C</a:t>
            </a:r>
            <a:r>
              <a:rPr lang="en-US" dirty="0"/>
              <a:t>)</a:t>
            </a:r>
          </a:p>
          <a:p>
            <a:r>
              <a:rPr lang="en-US" dirty="0"/>
              <a:t>DNA methylation (</a:t>
            </a:r>
            <a:r>
              <a:rPr lang="en-US" b="1" dirty="0"/>
              <a:t>Bisulfite sequencing</a:t>
            </a:r>
            <a:r>
              <a:rPr lang="en-US" dirty="0"/>
              <a:t>)</a:t>
            </a:r>
          </a:p>
          <a:p>
            <a:endParaRPr lang="en-US" dirty="0"/>
          </a:p>
          <a:p>
            <a:endParaRPr lang="en-US" dirty="0"/>
          </a:p>
        </p:txBody>
      </p:sp>
    </p:spTree>
    <p:extLst>
      <p:ext uri="{BB962C8B-B14F-4D97-AF65-F5344CB8AC3E}">
        <p14:creationId xmlns:p14="http://schemas.microsoft.com/office/powerpoint/2010/main" val="145044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Similarities between workflows for next-gen sequencing</a:t>
            </a:r>
          </a:p>
        </p:txBody>
      </p:sp>
      <p:pic>
        <p:nvPicPr>
          <p:cNvPr id="4" name="Picture 3"/>
          <p:cNvPicPr>
            <a:picLocks noChangeAspect="1"/>
          </p:cNvPicPr>
          <p:nvPr/>
        </p:nvPicPr>
        <p:blipFill rotWithShape="1">
          <a:blip r:embed="rId2"/>
          <a:srcRect l="32000" r="43922" b="32446"/>
          <a:stretch/>
        </p:blipFill>
        <p:spPr>
          <a:xfrm>
            <a:off x="3398966" y="1690688"/>
            <a:ext cx="4713404" cy="4870055"/>
          </a:xfrm>
          <a:prstGeom prst="rect">
            <a:avLst/>
          </a:prstGeom>
        </p:spPr>
      </p:pic>
      <p:sp>
        <p:nvSpPr>
          <p:cNvPr id="3" name="TextBox 2"/>
          <p:cNvSpPr txBox="1"/>
          <p:nvPr/>
        </p:nvSpPr>
        <p:spPr>
          <a:xfrm>
            <a:off x="7835705" y="6376077"/>
            <a:ext cx="3798027" cy="369332"/>
          </a:xfrm>
          <a:prstGeom prst="rect">
            <a:avLst/>
          </a:prstGeom>
          <a:noFill/>
        </p:spPr>
        <p:txBody>
          <a:bodyPr wrap="none" rtlCol="0">
            <a:spAutoFit/>
          </a:bodyPr>
          <a:lstStyle/>
          <a:p>
            <a:r>
              <a:rPr lang="en-US" dirty="0" err="1"/>
              <a:t>Shendure</a:t>
            </a:r>
            <a:r>
              <a:rPr lang="en-US" dirty="0"/>
              <a:t> and Lieberman-Aiden, 2012</a:t>
            </a:r>
          </a:p>
        </p:txBody>
      </p:sp>
      <p:sp>
        <p:nvSpPr>
          <p:cNvPr id="5" name="TextBox 4"/>
          <p:cNvSpPr txBox="1"/>
          <p:nvPr/>
        </p:nvSpPr>
        <p:spPr>
          <a:xfrm>
            <a:off x="8204200" y="4940300"/>
            <a:ext cx="2013693" cy="369332"/>
          </a:xfrm>
          <a:prstGeom prst="rect">
            <a:avLst/>
          </a:prstGeom>
          <a:noFill/>
        </p:spPr>
        <p:txBody>
          <a:bodyPr wrap="none" rtlCol="0">
            <a:spAutoFit/>
          </a:bodyPr>
          <a:lstStyle/>
          <a:p>
            <a:r>
              <a:rPr lang="en-US" dirty="0"/>
              <a:t>Of the nucleic acids</a:t>
            </a:r>
          </a:p>
        </p:txBody>
      </p:sp>
    </p:spTree>
    <p:extLst>
      <p:ext uri="{BB962C8B-B14F-4D97-AF65-F5344CB8AC3E}">
        <p14:creationId xmlns:p14="http://schemas.microsoft.com/office/powerpoint/2010/main" val="119324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RNA-</a:t>
            </a:r>
            <a:r>
              <a:rPr lang="en-US" sz="3600" dirty="0" err="1">
                <a:latin typeface="Helvetica Light" charset="0"/>
                <a:ea typeface="Helvetica Light" charset="0"/>
                <a:cs typeface="Helvetica Light" charset="0"/>
              </a:rPr>
              <a:t>seq</a:t>
            </a:r>
            <a:endParaRPr lang="en-US" sz="3600" dirty="0">
              <a:latin typeface="Helvetica Light" charset="0"/>
              <a:ea typeface="Helvetica Light" charset="0"/>
              <a:cs typeface="Helvetica Light" charset="0"/>
            </a:endParaRPr>
          </a:p>
        </p:txBody>
      </p:sp>
      <p:sp>
        <p:nvSpPr>
          <p:cNvPr id="6" name="Content Placeholder 5"/>
          <p:cNvSpPr>
            <a:spLocks noGrp="1"/>
          </p:cNvSpPr>
          <p:nvPr>
            <p:ph idx="1"/>
          </p:nvPr>
        </p:nvSpPr>
        <p:spPr/>
        <p:txBody>
          <a:bodyPr/>
          <a:lstStyle/>
          <a:p>
            <a:r>
              <a:rPr lang="en-US" dirty="0">
                <a:latin typeface="Helvetica Light" charset="0"/>
                <a:ea typeface="Helvetica Light" charset="0"/>
                <a:cs typeface="Helvetica Light" charset="0"/>
              </a:rPr>
              <a:t>Measure and quantify transcript levels</a:t>
            </a:r>
          </a:p>
          <a:p>
            <a:r>
              <a:rPr lang="en-US" dirty="0">
                <a:latin typeface="Helvetica Light" charset="0"/>
                <a:ea typeface="Helvetica Light" charset="0"/>
                <a:cs typeface="Helvetica Light" charset="0"/>
              </a:rPr>
              <a:t>Identify novel transcripts and alternative splice variants or stop sites</a:t>
            </a:r>
          </a:p>
        </p:txBody>
      </p:sp>
      <p:pic>
        <p:nvPicPr>
          <p:cNvPr id="7170" name="Picture 2" descr="http://rnaseq.uoregon.edu/img/rnaseq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77" y="3566025"/>
            <a:ext cx="8604002" cy="6630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38200" y="4727772"/>
            <a:ext cx="5971735" cy="1947923"/>
          </a:xfrm>
          <a:prstGeom prst="rect">
            <a:avLst/>
          </a:prstGeom>
        </p:spPr>
      </p:pic>
      <p:sp>
        <p:nvSpPr>
          <p:cNvPr id="7" name="TextBox 6"/>
          <p:cNvSpPr txBox="1"/>
          <p:nvPr/>
        </p:nvSpPr>
        <p:spPr>
          <a:xfrm>
            <a:off x="7132320" y="6311900"/>
            <a:ext cx="1494320" cy="338554"/>
          </a:xfrm>
          <a:prstGeom prst="rect">
            <a:avLst/>
          </a:prstGeom>
          <a:noFill/>
        </p:spPr>
        <p:txBody>
          <a:bodyPr wrap="none" rtlCol="0">
            <a:spAutoFit/>
          </a:bodyPr>
          <a:lstStyle/>
          <a:p>
            <a:r>
              <a:rPr lang="en-US" sz="1600" dirty="0" err="1">
                <a:latin typeface="Helvetica Light" charset="0"/>
                <a:ea typeface="Helvetica Light" charset="0"/>
                <a:cs typeface="Helvetica Light" charset="0"/>
              </a:rPr>
              <a:t>Trapnell</a:t>
            </a:r>
            <a:r>
              <a:rPr lang="en-US" sz="1600" dirty="0">
                <a:latin typeface="Helvetica Light" charset="0"/>
                <a:ea typeface="Helvetica Light" charset="0"/>
                <a:cs typeface="Helvetica Light" charset="0"/>
              </a:rPr>
              <a:t>, 2012</a:t>
            </a:r>
          </a:p>
        </p:txBody>
      </p:sp>
      <p:sp>
        <p:nvSpPr>
          <p:cNvPr id="8" name="Rectangle 7"/>
          <p:cNvSpPr/>
          <p:nvPr/>
        </p:nvSpPr>
        <p:spPr>
          <a:xfrm>
            <a:off x="6999184" y="4272503"/>
            <a:ext cx="2720553" cy="369332"/>
          </a:xfrm>
          <a:prstGeom prst="rect">
            <a:avLst/>
          </a:prstGeom>
        </p:spPr>
        <p:txBody>
          <a:bodyPr wrap="none">
            <a:spAutoFit/>
          </a:bodyPr>
          <a:lstStyle/>
          <a:p>
            <a:r>
              <a:rPr lang="en-US" dirty="0"/>
              <a:t>http://</a:t>
            </a:r>
            <a:r>
              <a:rPr lang="en-US" dirty="0" err="1"/>
              <a:t>rnaseq.uoregon.edu</a:t>
            </a:r>
            <a:endParaRPr lang="en-US" dirty="0"/>
          </a:p>
        </p:txBody>
      </p:sp>
    </p:spTree>
    <p:extLst>
      <p:ext uri="{BB962C8B-B14F-4D97-AF65-F5344CB8AC3E}">
        <p14:creationId xmlns:p14="http://schemas.microsoft.com/office/powerpoint/2010/main" val="7522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Basic RNA-</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protocol</a:t>
            </a:r>
          </a:p>
        </p:txBody>
      </p:sp>
      <p:pic>
        <p:nvPicPr>
          <p:cNvPr id="4098" name="Picture 2" descr="http://bitesizebio.s3.amazonaws.com/content/uploads/2012/04/figure-1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681"/>
          <a:stretch/>
        </p:blipFill>
        <p:spPr bwMode="auto">
          <a:xfrm>
            <a:off x="2841673" y="1690688"/>
            <a:ext cx="6133514" cy="32759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00271" y="6274190"/>
            <a:ext cx="2459969" cy="369332"/>
          </a:xfrm>
          <a:prstGeom prst="rect">
            <a:avLst/>
          </a:prstGeom>
          <a:noFill/>
        </p:spPr>
        <p:txBody>
          <a:bodyPr wrap="none" rtlCol="0">
            <a:spAutoFit/>
          </a:bodyPr>
          <a:lstStyle/>
          <a:p>
            <a:r>
              <a:rPr lang="en-US" dirty="0"/>
              <a:t>Illumina (via </a:t>
            </a:r>
            <a:r>
              <a:rPr lang="en-US" dirty="0" err="1"/>
              <a:t>bitesizebio</a:t>
            </a:r>
            <a:r>
              <a:rPr lang="en-US" dirty="0"/>
              <a:t>)</a:t>
            </a:r>
          </a:p>
        </p:txBody>
      </p:sp>
      <p:sp>
        <p:nvSpPr>
          <p:cNvPr id="6" name="TextBox 5"/>
          <p:cNvSpPr txBox="1"/>
          <p:nvPr/>
        </p:nvSpPr>
        <p:spPr>
          <a:xfrm>
            <a:off x="838200" y="5866228"/>
            <a:ext cx="4456669" cy="830997"/>
          </a:xfrm>
          <a:prstGeom prst="rect">
            <a:avLst/>
          </a:prstGeom>
          <a:noFill/>
        </p:spPr>
        <p:txBody>
          <a:bodyPr wrap="none" rtlCol="0">
            <a:spAutoFit/>
          </a:bodyPr>
          <a:lstStyle/>
          <a:p>
            <a:r>
              <a:rPr lang="en-US" sz="2400" b="1" dirty="0">
                <a:latin typeface="Helvetica" charset="0"/>
                <a:ea typeface="Helvetica" charset="0"/>
                <a:cs typeface="Helvetica" charset="0"/>
              </a:rPr>
              <a:t>Alternative </a:t>
            </a:r>
            <a:r>
              <a:rPr lang="en-US" sz="2400" b="1" dirty="0" err="1">
                <a:latin typeface="Helvetica" charset="0"/>
                <a:ea typeface="Helvetica" charset="0"/>
                <a:cs typeface="Helvetica" charset="0"/>
              </a:rPr>
              <a:t>polyA</a:t>
            </a:r>
            <a:r>
              <a:rPr lang="en-US" sz="2400" b="1" dirty="0">
                <a:latin typeface="Helvetica" charset="0"/>
                <a:ea typeface="Helvetica" charset="0"/>
                <a:cs typeface="Helvetica" charset="0"/>
              </a:rPr>
              <a:t> selection?</a:t>
            </a:r>
          </a:p>
          <a:p>
            <a:r>
              <a:rPr lang="en-US" sz="2400" b="1" dirty="0">
                <a:latin typeface="Helvetica" charset="0"/>
                <a:ea typeface="Helvetica" charset="0"/>
                <a:cs typeface="Helvetica" charset="0"/>
              </a:rPr>
              <a:t>Alternatives to this protocol?</a:t>
            </a:r>
          </a:p>
        </p:txBody>
      </p:sp>
    </p:spTree>
    <p:extLst>
      <p:ext uri="{BB962C8B-B14F-4D97-AF65-F5344CB8AC3E}">
        <p14:creationId xmlns:p14="http://schemas.microsoft.com/office/powerpoint/2010/main" val="48140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Helvetica Light" charset="0"/>
                <a:ea typeface="Helvetica Light" charset="0"/>
                <a:cs typeface="Helvetica Light" charset="0"/>
              </a:rPr>
              <a:t>Strand-specific RNA-</a:t>
            </a:r>
            <a:r>
              <a:rPr lang="en-US" sz="3600" dirty="0" err="1">
                <a:latin typeface="Helvetica Light" charset="0"/>
                <a:ea typeface="Helvetica Light" charset="0"/>
                <a:cs typeface="Helvetica Light" charset="0"/>
              </a:rPr>
              <a:t>seq</a:t>
            </a:r>
            <a:r>
              <a:rPr lang="en-US" sz="3600" dirty="0">
                <a:latin typeface="Helvetica Light" charset="0"/>
                <a:ea typeface="Helvetica Light" charset="0"/>
                <a:cs typeface="Helvetica Light" charset="0"/>
              </a:rPr>
              <a:t> protocols</a:t>
            </a:r>
          </a:p>
        </p:txBody>
      </p:sp>
      <p:pic>
        <p:nvPicPr>
          <p:cNvPr id="3074" name="Picture 2" descr="http://rnaseq.uoregon.edu/img/fig-dutp-strand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630" y="2532184"/>
            <a:ext cx="4610958" cy="39720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341049" y="3651773"/>
            <a:ext cx="1562159" cy="738664"/>
          </a:xfrm>
          <a:prstGeom prst="rect">
            <a:avLst/>
          </a:prstGeom>
          <a:noFill/>
        </p:spPr>
        <p:txBody>
          <a:bodyPr wrap="none" rtlCol="0">
            <a:spAutoFit/>
          </a:bodyPr>
          <a:lstStyle/>
          <a:p>
            <a:r>
              <a:rPr lang="en-US" sz="1400" dirty="0">
                <a:latin typeface="Arial Hebrew" charset="-79"/>
                <a:ea typeface="Arial Hebrew" charset="-79"/>
                <a:cs typeface="Arial Hebrew" charset="-79"/>
              </a:rPr>
              <a:t>Alternative: </a:t>
            </a:r>
          </a:p>
          <a:p>
            <a:r>
              <a:rPr lang="en-US" sz="1400" dirty="0">
                <a:latin typeface="Arial Hebrew" charset="-79"/>
                <a:ea typeface="Arial Hebrew" charset="-79"/>
                <a:cs typeface="Arial Hebrew" charset="-79"/>
              </a:rPr>
              <a:t>Polymerase that</a:t>
            </a:r>
          </a:p>
          <a:p>
            <a:r>
              <a:rPr lang="en-US" sz="1400" dirty="0">
                <a:latin typeface="Arial Hebrew" charset="-79"/>
                <a:ea typeface="Arial Hebrew" charset="-79"/>
                <a:cs typeface="Arial Hebrew" charset="-79"/>
              </a:rPr>
              <a:t>Cannot read Uracil</a:t>
            </a:r>
          </a:p>
        </p:txBody>
      </p:sp>
      <p:pic>
        <p:nvPicPr>
          <p:cNvPr id="8" name="Picture 2" descr="ibrary prep of small R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80" y="2532184"/>
            <a:ext cx="4914467" cy="33137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197339" y="6488668"/>
            <a:ext cx="2720553" cy="369332"/>
          </a:xfrm>
          <a:prstGeom prst="rect">
            <a:avLst/>
          </a:prstGeom>
        </p:spPr>
        <p:txBody>
          <a:bodyPr wrap="none">
            <a:spAutoFit/>
          </a:bodyPr>
          <a:lstStyle/>
          <a:p>
            <a:r>
              <a:rPr lang="en-US" dirty="0"/>
              <a:t>http://</a:t>
            </a:r>
            <a:r>
              <a:rPr lang="en-US" dirty="0" err="1"/>
              <a:t>rnaseq.uoregon.edu</a:t>
            </a:r>
            <a:endParaRPr lang="en-US" dirty="0"/>
          </a:p>
        </p:txBody>
      </p:sp>
      <p:sp>
        <p:nvSpPr>
          <p:cNvPr id="3" name="Rectangle 2"/>
          <p:cNvSpPr/>
          <p:nvPr/>
        </p:nvSpPr>
        <p:spPr>
          <a:xfrm>
            <a:off x="8391451" y="3590337"/>
            <a:ext cx="2962349" cy="800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255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9637</TotalTime>
  <Words>1790</Words>
  <Application>Microsoft Office PowerPoint</Application>
  <PresentationFormat>Widescreen</PresentationFormat>
  <Paragraphs>304</Paragraphs>
  <Slides>48</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MS PGothic</vt:lpstr>
      <vt:lpstr>Arial</vt:lpstr>
      <vt:lpstr>Arial Hebrew</vt:lpstr>
      <vt:lpstr>Calibri</vt:lpstr>
      <vt:lpstr>Calibri Light</vt:lpstr>
      <vt:lpstr>Courier New</vt:lpstr>
      <vt:lpstr>Helvetica</vt:lpstr>
      <vt:lpstr>Helvetica Light</vt:lpstr>
      <vt:lpstr>msgothic</vt:lpstr>
      <vt:lpstr>Wingdings</vt:lpstr>
      <vt:lpstr>Office Theme</vt:lpstr>
      <vt:lpstr>Genomic protocols </vt:lpstr>
      <vt:lpstr>Many applications of NGS protocols and assays</vt:lpstr>
      <vt:lpstr>Standard libraries for Illumina sequencing</vt:lpstr>
      <vt:lpstr>Alternative: Tagmentation based preparation of sequencing libraries</vt:lpstr>
      <vt:lpstr>Outline</vt:lpstr>
      <vt:lpstr>Similarities between workflows for next-gen sequencing</vt:lpstr>
      <vt:lpstr>RNA-seq</vt:lpstr>
      <vt:lpstr>Basic RNA-seq protocol</vt:lpstr>
      <vt:lpstr>Strand-specific RNA-seq protocols</vt:lpstr>
      <vt:lpstr>What you want to detect will determine which protocols to use</vt:lpstr>
      <vt:lpstr>Challenges working with RNA</vt:lpstr>
      <vt:lpstr>What can affect the outcome of RNA-seq experiments?</vt:lpstr>
      <vt:lpstr>How and when is the regulatory information encoded in the genome utilized?</vt:lpstr>
      <vt:lpstr>Which regions are occupied by regulatory factors?</vt:lpstr>
      <vt:lpstr>ChIP-seq identifies DNA-protein interactions</vt:lpstr>
      <vt:lpstr>ChIP-seq workflow</vt:lpstr>
      <vt:lpstr>Chip-seq library QC with bioanalyzer</vt:lpstr>
      <vt:lpstr>What kind of signal do we expect?</vt:lpstr>
      <vt:lpstr>How do ChIP-seq reads align to the genome?</vt:lpstr>
      <vt:lpstr>Identification of significantly enriched regions-Peak calling</vt:lpstr>
      <vt:lpstr>ChIP-seq challenges</vt:lpstr>
      <vt:lpstr>Modifications of the ChIP-seq protocol to increase the resolution</vt:lpstr>
      <vt:lpstr>Barcoding chromatin samples to control for variation during immuno-precipitation</vt:lpstr>
      <vt:lpstr>Global changes are difficult to detect with ChIP-seq</vt:lpstr>
      <vt:lpstr>Chromatin spike-ins</vt:lpstr>
      <vt:lpstr>Open chromatin assays</vt:lpstr>
      <vt:lpstr>DNase-seq</vt:lpstr>
      <vt:lpstr>DNase-seq reveals cell-type-specific chromatin accessibility patterns</vt:lpstr>
      <vt:lpstr>Transcription factor footprints are apparent from DNase-seq data</vt:lpstr>
      <vt:lpstr>CENTIPEDE: infer TF binding in DNase-seq data</vt:lpstr>
      <vt:lpstr>Alternative strategy to get accessible chromatin data: ATAC-seq </vt:lpstr>
      <vt:lpstr>ATAC-seq identifies regions of open chromatin</vt:lpstr>
      <vt:lpstr>ATAC-seq detects nucleosomes and footprints of TF binding</vt:lpstr>
      <vt:lpstr>“Activated” Tn5 transposase dimer with sequencing adaptors</vt:lpstr>
      <vt:lpstr>Insertion mechanism creates 9 bp off-set between plus and minus strand</vt:lpstr>
      <vt:lpstr>ATAC-seq challenges</vt:lpstr>
      <vt:lpstr>MNase-seq: Nucleosome positions and phases</vt:lpstr>
      <vt:lpstr>How is the genome organized in space?</vt:lpstr>
      <vt:lpstr>Chromosome conformation capture (3C)</vt:lpstr>
      <vt:lpstr>Hi-C allows unbiased identification of chromatin interactions genome-wide</vt:lpstr>
      <vt:lpstr>Chromatin interactions identify topological domains (TADs)</vt:lpstr>
      <vt:lpstr>PowerPoint Presentation</vt:lpstr>
      <vt:lpstr>DNA methylation sequencing</vt:lpstr>
      <vt:lpstr>Cytosine methylation is a covalent modification of DNA – ‘epigenetic modification’ </vt:lpstr>
      <vt:lpstr>Different approaches to study DNA methylation</vt:lpstr>
      <vt:lpstr>Methods to detect global DNA methylation </vt:lpstr>
      <vt:lpstr>Bisulfite conversion</vt:lpstr>
      <vt:lpstr>Specific considerations for alignment of bisulfite converted DNA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Pott</dc:creator>
  <cp:lastModifiedBy>Rebecca Sturey</cp:lastModifiedBy>
  <cp:revision>101</cp:revision>
  <dcterms:created xsi:type="dcterms:W3CDTF">2017-04-01T18:53:03Z</dcterms:created>
  <dcterms:modified xsi:type="dcterms:W3CDTF">2017-04-10T02:59:22Z</dcterms:modified>
</cp:coreProperties>
</file>